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58" r:id="rId3"/>
    <p:sldId id="259" r:id="rId4"/>
    <p:sldId id="260" r:id="rId5"/>
    <p:sldId id="261" r:id="rId6"/>
    <p:sldId id="262" r:id="rId7"/>
    <p:sldId id="263" r:id="rId8"/>
    <p:sldId id="264" r:id="rId9"/>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4660"/>
  </p:normalViewPr>
  <p:slideViewPr>
    <p:cSldViewPr>
      <p:cViewPr varScale="1">
        <p:scale>
          <a:sx n="92" d="100"/>
          <a:sy n="92" d="100"/>
        </p:scale>
        <p:origin x="1652"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25AB35-622F-40F3-BFA0-F57C901E2BD0}" type="datetimeFigureOut">
              <a:rPr lang="nl-NL" smtClean="0"/>
              <a:t>9-7-2026</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954D4E-7729-4E91-A8A9-9F4A44DB959F}" type="slidenum">
              <a:rPr lang="nl-NL" smtClean="0"/>
              <a:t>‹nr.›</a:t>
            </a:fld>
            <a:endParaRPr lang="nl-NL"/>
          </a:p>
        </p:txBody>
      </p:sp>
    </p:spTree>
    <p:extLst>
      <p:ext uri="{BB962C8B-B14F-4D97-AF65-F5344CB8AC3E}">
        <p14:creationId xmlns:p14="http://schemas.microsoft.com/office/powerpoint/2010/main" val="3676767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"Welkom allemaal. Fijn dat u interesse heeft in deze ontwikkellocaties. Vandaag nemen wij u kort mee in de uitgangspunten van de uitvraag, de verschillende locaties, de beoordelingswijze en de planning. De presentatie is bedoeld als toelichting op de stukken. De uitvraag en bijlagen blijven daarbij altijd leidend."</a:t>
            </a:r>
          </a:p>
          <a:p>
            <a:endParaRPr lang="nl-NL" dirty="0"/>
          </a:p>
        </p:txBody>
      </p:sp>
      <p:sp>
        <p:nvSpPr>
          <p:cNvPr id="4" name="Tijdelijke aanduiding voor dianummer 3"/>
          <p:cNvSpPr>
            <a:spLocks noGrp="1"/>
          </p:cNvSpPr>
          <p:nvPr>
            <p:ph type="sldNum" sz="quarter" idx="5"/>
          </p:nvPr>
        </p:nvSpPr>
        <p:spPr/>
        <p:txBody>
          <a:bodyPr/>
          <a:lstStyle/>
          <a:p>
            <a:fld id="{0B954D4E-7729-4E91-A8A9-9F4A44DB959F}" type="slidenum">
              <a:rPr lang="nl-NL" smtClean="0"/>
              <a:t>1</a:t>
            </a:fld>
            <a:endParaRPr lang="nl-NL"/>
          </a:p>
        </p:txBody>
      </p:sp>
    </p:spTree>
    <p:extLst>
      <p:ext uri="{BB962C8B-B14F-4D97-AF65-F5344CB8AC3E}">
        <p14:creationId xmlns:p14="http://schemas.microsoft.com/office/powerpoint/2010/main" val="3251373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gaat ons nadrukkelijk niet alleen om de grondprijs. We zoeken de partij met het beste totaalplan: een plan dat past bij de locatie, uitvoerbaar is en een meerwaarde biedt voor de omgeving."</a:t>
            </a:r>
          </a:p>
        </p:txBody>
      </p:sp>
      <p:sp>
        <p:nvSpPr>
          <p:cNvPr id="4" name="Tijdelijke aanduiding voor dianummer 3"/>
          <p:cNvSpPr>
            <a:spLocks noGrp="1"/>
          </p:cNvSpPr>
          <p:nvPr>
            <p:ph type="sldNum" sz="quarter" idx="5"/>
          </p:nvPr>
        </p:nvSpPr>
        <p:spPr/>
        <p:txBody>
          <a:bodyPr/>
          <a:lstStyle/>
          <a:p>
            <a:fld id="{0B954D4E-7729-4E91-A8A9-9F4A44DB959F}" type="slidenum">
              <a:rPr lang="nl-NL" smtClean="0"/>
              <a:t>2</a:t>
            </a:fld>
            <a:endParaRPr lang="nl-NL"/>
          </a:p>
        </p:txBody>
      </p:sp>
    </p:spTree>
    <p:extLst>
      <p:ext uri="{BB962C8B-B14F-4D97-AF65-F5344CB8AC3E}">
        <p14:creationId xmlns:p14="http://schemas.microsoft.com/office/powerpoint/2010/main" val="3731203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"Hoewel het één uitvraag is, heeft iedere locatie een eigen karakter en eigen uitgangspunten. Daarom lichten we de locaties afzonderlijk toe."</a:t>
            </a:r>
          </a:p>
        </p:txBody>
      </p:sp>
      <p:sp>
        <p:nvSpPr>
          <p:cNvPr id="4" name="Tijdelijke aanduiding voor dianummer 3"/>
          <p:cNvSpPr>
            <a:spLocks noGrp="1"/>
          </p:cNvSpPr>
          <p:nvPr>
            <p:ph type="sldNum" sz="quarter" idx="5"/>
          </p:nvPr>
        </p:nvSpPr>
        <p:spPr/>
        <p:txBody>
          <a:bodyPr/>
          <a:lstStyle/>
          <a:p>
            <a:fld id="{0B954D4E-7729-4E91-A8A9-9F4A44DB959F}" type="slidenum">
              <a:rPr lang="nl-NL" smtClean="0"/>
              <a:t>3</a:t>
            </a:fld>
            <a:endParaRPr lang="nl-NL"/>
          </a:p>
        </p:txBody>
      </p:sp>
    </p:spTree>
    <p:extLst>
      <p:ext uri="{BB962C8B-B14F-4D97-AF65-F5344CB8AC3E}">
        <p14:creationId xmlns:p14="http://schemas.microsoft.com/office/powerpoint/2010/main" val="2080380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031BD-CB45-57BE-1682-41C642644A4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266ACEF-7C1E-0DD9-4011-ADC19AB05AD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DC7AAA5-52B5-F5FD-14CD-724313626C8F}"/>
              </a:ext>
            </a:extLst>
          </p:cNvPr>
          <p:cNvSpPr>
            <a:spLocks noGrp="1"/>
          </p:cNvSpPr>
          <p:nvPr>
            <p:ph type="body" idx="1"/>
          </p:nvPr>
        </p:nvSpPr>
        <p:spPr/>
        <p:txBody>
          <a:bodyPr/>
          <a:lstStyle/>
          <a:p>
            <a:r>
              <a:rPr lang="nl-NL" dirty="0"/>
              <a:t>Met deze locatie willen we vooral starters en kleine huishoudens bedienen. We vragen daarom om een plan dat aansluit bij dit specifieke segment en de uitgangspunten uit de uitvraag."</a:t>
            </a:r>
          </a:p>
        </p:txBody>
      </p:sp>
      <p:sp>
        <p:nvSpPr>
          <p:cNvPr id="4" name="Tijdelijke aanduiding voor dianummer 3">
            <a:extLst>
              <a:ext uri="{FF2B5EF4-FFF2-40B4-BE49-F238E27FC236}">
                <a16:creationId xmlns:a16="http://schemas.microsoft.com/office/drawing/2014/main" id="{FDA5C5A2-35C7-86DC-BFD7-8B6659079A8C}"/>
              </a:ext>
            </a:extLst>
          </p:cNvPr>
          <p:cNvSpPr>
            <a:spLocks noGrp="1"/>
          </p:cNvSpPr>
          <p:nvPr>
            <p:ph type="sldNum" sz="quarter" idx="5"/>
          </p:nvPr>
        </p:nvSpPr>
        <p:spPr/>
        <p:txBody>
          <a:bodyPr/>
          <a:lstStyle/>
          <a:p>
            <a:fld id="{0B954D4E-7729-4E91-A8A9-9F4A44DB959F}" type="slidenum">
              <a:rPr lang="nl-NL" smtClean="0"/>
              <a:t>4</a:t>
            </a:fld>
            <a:endParaRPr lang="nl-NL"/>
          </a:p>
        </p:txBody>
      </p:sp>
    </p:spTree>
    <p:extLst>
      <p:ext uri="{BB962C8B-B14F-4D97-AF65-F5344CB8AC3E}">
        <p14:creationId xmlns:p14="http://schemas.microsoft.com/office/powerpoint/2010/main" val="3942478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4D0F2-7AF7-C5E5-5EF9-842A56535F8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55002EF-2206-9A84-49DA-A040D2A2E82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7BFAB75-1ABC-EAAF-D819-6FE4817708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Voor Keelstraat zoeken we juist een ander woonprogramma dan voor Bosstraat. Het parkeerterrein vormt daarnaast een belangrijk onderdeel van de totale gebiedsontwikkeling en vraagt om een doordachte oplossing."</a:t>
            </a:r>
          </a:p>
          <a:p>
            <a:endParaRPr lang="nl-NL" dirty="0"/>
          </a:p>
        </p:txBody>
      </p:sp>
      <p:sp>
        <p:nvSpPr>
          <p:cNvPr id="4" name="Tijdelijke aanduiding voor dianummer 3">
            <a:extLst>
              <a:ext uri="{FF2B5EF4-FFF2-40B4-BE49-F238E27FC236}">
                <a16:creationId xmlns:a16="http://schemas.microsoft.com/office/drawing/2014/main" id="{FDD1A705-1CD5-A18E-488E-6117F6366B01}"/>
              </a:ext>
            </a:extLst>
          </p:cNvPr>
          <p:cNvSpPr>
            <a:spLocks noGrp="1"/>
          </p:cNvSpPr>
          <p:nvPr>
            <p:ph type="sldNum" sz="quarter" idx="5"/>
          </p:nvPr>
        </p:nvSpPr>
        <p:spPr/>
        <p:txBody>
          <a:bodyPr/>
          <a:lstStyle/>
          <a:p>
            <a:fld id="{0B954D4E-7729-4E91-A8A9-9F4A44DB959F}" type="slidenum">
              <a:rPr lang="nl-NL" smtClean="0"/>
              <a:t>5</a:t>
            </a:fld>
            <a:endParaRPr lang="nl-NL"/>
          </a:p>
        </p:txBody>
      </p:sp>
    </p:spTree>
    <p:extLst>
      <p:ext uri="{BB962C8B-B14F-4D97-AF65-F5344CB8AC3E}">
        <p14:creationId xmlns:p14="http://schemas.microsoft.com/office/powerpoint/2010/main" val="545933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BD120-4ECC-9AD4-D58F-A1B1E26D44F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0938C68-8657-FE71-923D-4C38C776C71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B63E940-AE7D-89DA-41EA-40EE0BE05D0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Niet één onderdeel bepaalt de uitkomst. Juist de samenhang van alle onderdelen leidt uiteindelijk tot de eindbeoordeling."</a:t>
            </a:r>
          </a:p>
        </p:txBody>
      </p:sp>
      <p:sp>
        <p:nvSpPr>
          <p:cNvPr id="4" name="Tijdelijke aanduiding voor dianummer 3">
            <a:extLst>
              <a:ext uri="{FF2B5EF4-FFF2-40B4-BE49-F238E27FC236}">
                <a16:creationId xmlns:a16="http://schemas.microsoft.com/office/drawing/2014/main" id="{E4F591A6-D0CF-C5B4-C946-96DB738658B4}"/>
              </a:ext>
            </a:extLst>
          </p:cNvPr>
          <p:cNvSpPr>
            <a:spLocks noGrp="1"/>
          </p:cNvSpPr>
          <p:nvPr>
            <p:ph type="sldNum" sz="quarter" idx="5"/>
          </p:nvPr>
        </p:nvSpPr>
        <p:spPr/>
        <p:txBody>
          <a:bodyPr/>
          <a:lstStyle/>
          <a:p>
            <a:fld id="{0B954D4E-7729-4E91-A8A9-9F4A44DB959F}" type="slidenum">
              <a:rPr lang="nl-NL" smtClean="0"/>
              <a:t>6</a:t>
            </a:fld>
            <a:endParaRPr lang="nl-NL"/>
          </a:p>
        </p:txBody>
      </p:sp>
    </p:spTree>
    <p:extLst>
      <p:ext uri="{BB962C8B-B14F-4D97-AF65-F5344CB8AC3E}">
        <p14:creationId xmlns:p14="http://schemas.microsoft.com/office/powerpoint/2010/main" val="3411420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4F9A8-2F8A-E4D1-7471-C993CE89125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BEF79F4-26A6-E321-C6C9-CE468C024C1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1D55647-C9C5-306E-7563-598B4C8A5A3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alle voorwaarden zijn volledig uitgewerkt in de conceptovereenkomst. Vandaag beperken we ons tot de hoofdlijnen; voor de exacte juridische bepalingen verwijzen we u naar de stukken."</a:t>
            </a:r>
          </a:p>
        </p:txBody>
      </p:sp>
      <p:sp>
        <p:nvSpPr>
          <p:cNvPr id="4" name="Tijdelijke aanduiding voor dianummer 3">
            <a:extLst>
              <a:ext uri="{FF2B5EF4-FFF2-40B4-BE49-F238E27FC236}">
                <a16:creationId xmlns:a16="http://schemas.microsoft.com/office/drawing/2014/main" id="{7B9CB120-71FE-EB51-593D-68D4465D5AB9}"/>
              </a:ext>
            </a:extLst>
          </p:cNvPr>
          <p:cNvSpPr>
            <a:spLocks noGrp="1"/>
          </p:cNvSpPr>
          <p:nvPr>
            <p:ph type="sldNum" sz="quarter" idx="5"/>
          </p:nvPr>
        </p:nvSpPr>
        <p:spPr/>
        <p:txBody>
          <a:bodyPr/>
          <a:lstStyle/>
          <a:p>
            <a:fld id="{0B954D4E-7729-4E91-A8A9-9F4A44DB959F}" type="slidenum">
              <a:rPr lang="nl-NL" smtClean="0"/>
              <a:t>7</a:t>
            </a:fld>
            <a:endParaRPr lang="nl-NL"/>
          </a:p>
        </p:txBody>
      </p:sp>
    </p:spTree>
    <p:extLst>
      <p:ext uri="{BB962C8B-B14F-4D97-AF65-F5344CB8AC3E}">
        <p14:creationId xmlns:p14="http://schemas.microsoft.com/office/powerpoint/2010/main" val="1178000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1A836-27D6-2EBF-4526-58D79A7A401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C77CD30-3547-F05C-22CC-58708DE72F8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51E6744-7E2B-D052-0182-12B2977A6AA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Dit is de planning zoals opgenomen in de uitvraag. De plannen moeten uiterlijk 30 oktober 2026 vóór 12.00 uur digitaal zijn ingediend. De geselecteerde partij wordt eind december 2026 bekendgemaakt, zowel per mail als via de gemeentelijke website.” </a:t>
            </a:r>
          </a:p>
        </p:txBody>
      </p:sp>
      <p:sp>
        <p:nvSpPr>
          <p:cNvPr id="4" name="Tijdelijke aanduiding voor dianummer 3">
            <a:extLst>
              <a:ext uri="{FF2B5EF4-FFF2-40B4-BE49-F238E27FC236}">
                <a16:creationId xmlns:a16="http://schemas.microsoft.com/office/drawing/2014/main" id="{C0BB762A-B919-C095-6C27-D50E21E3914D}"/>
              </a:ext>
            </a:extLst>
          </p:cNvPr>
          <p:cNvSpPr>
            <a:spLocks noGrp="1"/>
          </p:cNvSpPr>
          <p:nvPr>
            <p:ph type="sldNum" sz="quarter" idx="5"/>
          </p:nvPr>
        </p:nvSpPr>
        <p:spPr/>
        <p:txBody>
          <a:bodyPr/>
          <a:lstStyle/>
          <a:p>
            <a:fld id="{0B954D4E-7729-4E91-A8A9-9F4A44DB959F}" type="slidenum">
              <a:rPr lang="nl-NL" smtClean="0"/>
              <a:t>8</a:t>
            </a:fld>
            <a:endParaRPr lang="nl-NL"/>
          </a:p>
        </p:txBody>
      </p:sp>
    </p:spTree>
    <p:extLst>
      <p:ext uri="{BB962C8B-B14F-4D97-AF65-F5344CB8AC3E}">
        <p14:creationId xmlns:p14="http://schemas.microsoft.com/office/powerpoint/2010/main" val="2495146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p>
        </p:txBody>
      </p:sp>
      <p:sp>
        <p:nvSpPr>
          <p:cNvPr id="4" name="Tijdelijke aanduiding voor datum 3"/>
          <p:cNvSpPr>
            <a:spLocks noGrp="1"/>
          </p:cNvSpPr>
          <p:nvPr>
            <p:ph type="dt" sz="half" idx="10"/>
          </p:nvPr>
        </p:nvSpPr>
        <p:spPr/>
        <p:txBody>
          <a:bodyPr/>
          <a:lstStyle/>
          <a:p>
            <a:fld id="{35EAC44A-1032-488F-B08B-B506E3EFCCB5}" type="datetimeFigureOut">
              <a:rPr lang="nl-NL" smtClean="0"/>
              <a:t>9-7-2026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FD6DC50C-DCAA-47C2-A87C-1D6DACBD6688}" type="slidenum">
              <a:rPr lang="nl-NL" smtClean="0"/>
              <a:t>‹nr.›</a:t>
            </a:fld>
            <a:endParaRPr lang="nl-NL"/>
          </a:p>
        </p:txBody>
      </p:sp>
    </p:spTree>
    <p:extLst>
      <p:ext uri="{BB962C8B-B14F-4D97-AF65-F5344CB8AC3E}">
        <p14:creationId xmlns:p14="http://schemas.microsoft.com/office/powerpoint/2010/main" val="2381077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35EAC44A-1032-488F-B08B-B506E3EFCCB5}" type="datetimeFigureOut">
              <a:rPr lang="nl-NL" smtClean="0"/>
              <a:t>9-7-2026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FD6DC50C-DCAA-47C2-A87C-1D6DACBD6688}" type="slidenum">
              <a:rPr lang="nl-NL" smtClean="0"/>
              <a:t>‹nr.›</a:t>
            </a:fld>
            <a:endParaRPr lang="nl-NL"/>
          </a:p>
        </p:txBody>
      </p:sp>
    </p:spTree>
    <p:extLst>
      <p:ext uri="{BB962C8B-B14F-4D97-AF65-F5344CB8AC3E}">
        <p14:creationId xmlns:p14="http://schemas.microsoft.com/office/powerpoint/2010/main" val="1696737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Tijdelijke aanduiding voor datum 3"/>
          <p:cNvSpPr>
            <a:spLocks noGrp="1"/>
          </p:cNvSpPr>
          <p:nvPr>
            <p:ph type="dt" sz="half" idx="10"/>
          </p:nvPr>
        </p:nvSpPr>
        <p:spPr/>
        <p:txBody>
          <a:bodyPr/>
          <a:lstStyle/>
          <a:p>
            <a:fld id="{35EAC44A-1032-488F-B08B-B506E3EFCCB5}" type="datetimeFigureOut">
              <a:rPr lang="nl-NL" smtClean="0"/>
              <a:t>9-7-2026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FD6DC50C-DCAA-47C2-A87C-1D6DACBD6688}" type="slidenum">
              <a:rPr lang="nl-NL" smtClean="0"/>
              <a:t>‹nr.›</a:t>
            </a:fld>
            <a:endParaRPr lang="nl-NL"/>
          </a:p>
        </p:txBody>
      </p:sp>
    </p:spTree>
    <p:extLst>
      <p:ext uri="{BB962C8B-B14F-4D97-AF65-F5344CB8AC3E}">
        <p14:creationId xmlns:p14="http://schemas.microsoft.com/office/powerpoint/2010/main" val="3595332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35EAC44A-1032-488F-B08B-B506E3EFCCB5}" type="datetimeFigureOut">
              <a:rPr lang="nl-NL" smtClean="0"/>
              <a:t>9-7-2026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FD6DC50C-DCAA-47C2-A87C-1D6DACBD6688}" type="slidenum">
              <a:rPr lang="nl-NL" smtClean="0"/>
              <a:t>‹nr.›</a:t>
            </a:fld>
            <a:endParaRPr lang="nl-NL"/>
          </a:p>
        </p:txBody>
      </p:sp>
    </p:spTree>
    <p:extLst>
      <p:ext uri="{BB962C8B-B14F-4D97-AF65-F5344CB8AC3E}">
        <p14:creationId xmlns:p14="http://schemas.microsoft.com/office/powerpoint/2010/main" val="1420201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35EAC44A-1032-488F-B08B-B506E3EFCCB5}" type="datetimeFigureOut">
              <a:rPr lang="nl-NL" smtClean="0"/>
              <a:t>9-7-2026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FD6DC50C-DCAA-47C2-A87C-1D6DACBD6688}" type="slidenum">
              <a:rPr lang="nl-NL" smtClean="0"/>
              <a:t>‹nr.›</a:t>
            </a:fld>
            <a:endParaRPr lang="nl-NL"/>
          </a:p>
        </p:txBody>
      </p:sp>
    </p:spTree>
    <p:extLst>
      <p:ext uri="{BB962C8B-B14F-4D97-AF65-F5344CB8AC3E}">
        <p14:creationId xmlns:p14="http://schemas.microsoft.com/office/powerpoint/2010/main" val="3751964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datum 2"/>
          <p:cNvSpPr>
            <a:spLocks noGrp="1"/>
          </p:cNvSpPr>
          <p:nvPr>
            <p:ph type="dt" sz="half" idx="10"/>
          </p:nvPr>
        </p:nvSpPr>
        <p:spPr/>
        <p:txBody>
          <a:bodyPr/>
          <a:lstStyle/>
          <a:p>
            <a:fld id="{35EAC44A-1032-488F-B08B-B506E3EFCCB5}" type="datetimeFigureOut">
              <a:rPr lang="nl-NL" smtClean="0"/>
              <a:t>9-7-2026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FD6DC50C-DCAA-47C2-A87C-1D6DACBD6688}" type="slidenum">
              <a:rPr lang="nl-NL" smtClean="0"/>
              <a:t>‹nr.›</a:t>
            </a:fld>
            <a:endParaRPr lang="nl-NL"/>
          </a:p>
        </p:txBody>
      </p:sp>
    </p:spTree>
    <p:extLst>
      <p:ext uri="{BB962C8B-B14F-4D97-AF65-F5344CB8AC3E}">
        <p14:creationId xmlns:p14="http://schemas.microsoft.com/office/powerpoint/2010/main" val="2127379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35EAC44A-1032-488F-B08B-B506E3EFCCB5}" type="datetimeFigureOut">
              <a:rPr lang="nl-NL" smtClean="0"/>
              <a:t>9-7-2026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FD6DC50C-DCAA-47C2-A87C-1D6DACBD6688}" type="slidenum">
              <a:rPr lang="nl-NL" smtClean="0"/>
              <a:t>‹nr.›</a:t>
            </a:fld>
            <a:endParaRPr lang="nl-NL"/>
          </a:p>
        </p:txBody>
      </p:sp>
    </p:spTree>
    <p:extLst>
      <p:ext uri="{BB962C8B-B14F-4D97-AF65-F5344CB8AC3E}">
        <p14:creationId xmlns:p14="http://schemas.microsoft.com/office/powerpoint/2010/main" val="1588648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35EAC44A-1032-488F-B08B-B506E3EFCCB5}" type="datetimeFigureOut">
              <a:rPr lang="nl-NL" smtClean="0"/>
              <a:t>9-7-2026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FD6DC50C-DCAA-47C2-A87C-1D6DACBD6688}" type="slidenum">
              <a:rPr lang="nl-NL" smtClean="0"/>
              <a:t>‹nr.›</a:t>
            </a:fld>
            <a:endParaRPr lang="nl-NL"/>
          </a:p>
        </p:txBody>
      </p:sp>
    </p:spTree>
    <p:extLst>
      <p:ext uri="{BB962C8B-B14F-4D97-AF65-F5344CB8AC3E}">
        <p14:creationId xmlns:p14="http://schemas.microsoft.com/office/powerpoint/2010/main" val="1606725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35EAC44A-1032-488F-B08B-B506E3EFCCB5}" type="datetimeFigureOut">
              <a:rPr lang="nl-NL" smtClean="0"/>
              <a:t>9-7-2026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FD6DC50C-DCAA-47C2-A87C-1D6DACBD6688}" type="slidenum">
              <a:rPr lang="nl-NL" smtClean="0"/>
              <a:t>‹nr.›</a:t>
            </a:fld>
            <a:endParaRPr lang="nl-NL"/>
          </a:p>
        </p:txBody>
      </p:sp>
    </p:spTree>
    <p:extLst>
      <p:ext uri="{BB962C8B-B14F-4D97-AF65-F5344CB8AC3E}">
        <p14:creationId xmlns:p14="http://schemas.microsoft.com/office/powerpoint/2010/main" val="961935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35EAC44A-1032-488F-B08B-B506E3EFCCB5}" type="datetimeFigureOut">
              <a:rPr lang="nl-NL" smtClean="0"/>
              <a:t>9-7-2026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FD6DC50C-DCAA-47C2-A87C-1D6DACBD6688}" type="slidenum">
              <a:rPr lang="nl-NL" smtClean="0"/>
              <a:t>‹nr.›</a:t>
            </a:fld>
            <a:endParaRPr lang="nl-NL"/>
          </a:p>
        </p:txBody>
      </p:sp>
    </p:spTree>
    <p:extLst>
      <p:ext uri="{BB962C8B-B14F-4D97-AF65-F5344CB8AC3E}">
        <p14:creationId xmlns:p14="http://schemas.microsoft.com/office/powerpoint/2010/main" val="573488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35EAC44A-1032-488F-B08B-B506E3EFCCB5}" type="datetimeFigureOut">
              <a:rPr lang="nl-NL" smtClean="0"/>
              <a:t>9-7-2026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FD6DC50C-DCAA-47C2-A87C-1D6DACBD6688}" type="slidenum">
              <a:rPr lang="nl-NL" smtClean="0"/>
              <a:t>‹nr.›</a:t>
            </a:fld>
            <a:endParaRPr lang="nl-NL"/>
          </a:p>
        </p:txBody>
      </p:sp>
    </p:spTree>
    <p:extLst>
      <p:ext uri="{BB962C8B-B14F-4D97-AF65-F5344CB8AC3E}">
        <p14:creationId xmlns:p14="http://schemas.microsoft.com/office/powerpoint/2010/main" val="3946660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EAC44A-1032-488F-B08B-B506E3EFCCB5}" type="datetimeFigureOut">
              <a:rPr lang="nl-NL" smtClean="0"/>
              <a:t>9-7-2026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6DC50C-DCAA-47C2-A87C-1D6DACBD6688}" type="slidenum">
              <a:rPr lang="nl-NL" smtClean="0"/>
              <a:t>‹nr.›</a:t>
            </a:fld>
            <a:endParaRPr lang="nl-NL"/>
          </a:p>
        </p:txBody>
      </p:sp>
    </p:spTree>
    <p:extLst>
      <p:ext uri="{BB962C8B-B14F-4D97-AF65-F5344CB8AC3E}">
        <p14:creationId xmlns:p14="http://schemas.microsoft.com/office/powerpoint/2010/main" val="3284577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817756" y="1939925"/>
            <a:ext cx="7576944" cy="1470025"/>
          </a:xfrm>
        </p:spPr>
        <p:txBody>
          <a:bodyPr>
            <a:normAutofit fontScale="90000"/>
          </a:bodyPr>
          <a:lstStyle/>
          <a:p>
            <a:r>
              <a:rPr lang="nl-NL" sz="3100" b="1" dirty="0">
                <a:solidFill>
                  <a:srgbClr val="043062"/>
                </a:solidFill>
              </a:rPr>
              <a:t>Welkom</a:t>
            </a:r>
            <a:br>
              <a:rPr lang="nl-NL" sz="3100" b="1" dirty="0">
                <a:solidFill>
                  <a:srgbClr val="043062"/>
                </a:solidFill>
              </a:rPr>
            </a:br>
            <a:r>
              <a:rPr lang="nl-NL" sz="3100" b="1" dirty="0">
                <a:solidFill>
                  <a:srgbClr val="043062"/>
                </a:solidFill>
              </a:rPr>
              <a:t>grondverkoop inclusief opstallen herontwikkeling en woningbouw in </a:t>
            </a:r>
            <a:r>
              <a:rPr lang="nl-NL" sz="3100" b="1" dirty="0" err="1">
                <a:solidFill>
                  <a:srgbClr val="043062"/>
                </a:solidFill>
              </a:rPr>
              <a:t>Broekhem</a:t>
            </a:r>
            <a:r>
              <a:rPr lang="nl-NL" sz="3100" b="1" dirty="0">
                <a:solidFill>
                  <a:srgbClr val="043062"/>
                </a:solidFill>
              </a:rPr>
              <a:t> </a:t>
            </a:r>
            <a:br>
              <a:rPr lang="nl-NL" b="1" dirty="0">
                <a:solidFill>
                  <a:srgbClr val="043062"/>
                </a:solidFill>
              </a:rPr>
            </a:br>
            <a:endParaRPr lang="nl-NL" dirty="0">
              <a:solidFill>
                <a:srgbClr val="043062"/>
              </a:solidFill>
            </a:endParaRPr>
          </a:p>
        </p:txBody>
      </p:sp>
      <p:sp>
        <p:nvSpPr>
          <p:cNvPr id="3" name="Subtitel 2"/>
          <p:cNvSpPr>
            <a:spLocks noGrp="1"/>
          </p:cNvSpPr>
          <p:nvPr>
            <p:ph type="subTitle" idx="1"/>
          </p:nvPr>
        </p:nvSpPr>
        <p:spPr>
          <a:xfrm>
            <a:off x="1371600" y="3377576"/>
            <a:ext cx="6400800" cy="812800"/>
          </a:xfrm>
        </p:spPr>
        <p:txBody>
          <a:bodyPr>
            <a:normAutofit/>
          </a:bodyPr>
          <a:lstStyle/>
          <a:p>
            <a:r>
              <a:rPr lang="nl-NL" sz="2000" b="1" dirty="0"/>
              <a:t>09/07/2026</a:t>
            </a:r>
            <a:endParaRPr lang="nl-NL" sz="2000" dirty="0"/>
          </a:p>
        </p:txBody>
      </p:sp>
      <p:sp>
        <p:nvSpPr>
          <p:cNvPr id="4" name="Rechthoek 3"/>
          <p:cNvSpPr/>
          <p:nvPr/>
        </p:nvSpPr>
        <p:spPr>
          <a:xfrm>
            <a:off x="0" y="0"/>
            <a:ext cx="9144000" cy="1244600"/>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5" name="Rechthoek 4"/>
          <p:cNvSpPr/>
          <p:nvPr/>
        </p:nvSpPr>
        <p:spPr>
          <a:xfrm>
            <a:off x="0" y="1231900"/>
            <a:ext cx="9144000" cy="381000"/>
          </a:xfrm>
          <a:prstGeom prst="rect">
            <a:avLst/>
          </a:prstGeom>
          <a:solidFill>
            <a:srgbClr val="0430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 6"/>
          <p:cNvSpPr/>
          <p:nvPr/>
        </p:nvSpPr>
        <p:spPr>
          <a:xfrm>
            <a:off x="0" y="6477000"/>
            <a:ext cx="9144000" cy="381000"/>
          </a:xfrm>
          <a:prstGeom prst="rect">
            <a:avLst/>
          </a:prstGeom>
          <a:solidFill>
            <a:srgbClr val="DAB6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8" name="Afbeelding 7" descr="logo_valkenburg_pp.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3800" y="4367868"/>
            <a:ext cx="1782660" cy="1651932"/>
          </a:xfrm>
          <a:prstGeom prst="rect">
            <a:avLst/>
          </a:prstGeom>
        </p:spPr>
      </p:pic>
    </p:spTree>
    <p:extLst>
      <p:ext uri="{BB962C8B-B14F-4D97-AF65-F5344CB8AC3E}">
        <p14:creationId xmlns:p14="http://schemas.microsoft.com/office/powerpoint/2010/main" val="54965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2"/>
          <p:cNvSpPr/>
          <p:nvPr/>
        </p:nvSpPr>
        <p:spPr>
          <a:xfrm>
            <a:off x="407130" y="1602497"/>
            <a:ext cx="7422994" cy="3554695"/>
          </a:xfrm>
          <a:prstGeom prst="rect">
            <a:avLst/>
          </a:prstGeom>
          <a:solidFill>
            <a:srgbClr val="DAB6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 name="Titel 1"/>
          <p:cNvSpPr>
            <a:spLocks noGrp="1"/>
          </p:cNvSpPr>
          <p:nvPr>
            <p:ph type="ctrTitle"/>
          </p:nvPr>
        </p:nvSpPr>
        <p:spPr>
          <a:xfrm>
            <a:off x="232427" y="198418"/>
            <a:ext cx="7772400" cy="822917"/>
          </a:xfrm>
        </p:spPr>
        <p:txBody>
          <a:bodyPr>
            <a:normAutofit/>
          </a:bodyPr>
          <a:lstStyle/>
          <a:p>
            <a:pPr algn="l"/>
            <a:r>
              <a:rPr lang="nl-NL" sz="4000" dirty="0"/>
              <a:t>Waarom deze uitvraag?</a:t>
            </a:r>
            <a:endParaRPr lang="nl-NL" sz="4000" dirty="0">
              <a:solidFill>
                <a:srgbClr val="043062"/>
              </a:solidFill>
            </a:endParaRPr>
          </a:p>
        </p:txBody>
      </p:sp>
      <p:sp>
        <p:nvSpPr>
          <p:cNvPr id="4" name="Rechthoek 3"/>
          <p:cNvSpPr/>
          <p:nvPr/>
        </p:nvSpPr>
        <p:spPr>
          <a:xfrm rot="5400000">
            <a:off x="5314021" y="3028020"/>
            <a:ext cx="6858000" cy="801958"/>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5" name="Rechthoek 4"/>
          <p:cNvSpPr/>
          <p:nvPr/>
        </p:nvSpPr>
        <p:spPr>
          <a:xfrm rot="5400000">
            <a:off x="4785377" y="3219450"/>
            <a:ext cx="6858000" cy="419100"/>
          </a:xfrm>
          <a:prstGeom prst="rect">
            <a:avLst/>
          </a:prstGeom>
          <a:solidFill>
            <a:srgbClr val="0430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 6"/>
          <p:cNvSpPr/>
          <p:nvPr/>
        </p:nvSpPr>
        <p:spPr>
          <a:xfrm rot="5400000">
            <a:off x="4459613" y="3312786"/>
            <a:ext cx="6857999" cy="232427"/>
          </a:xfrm>
          <a:prstGeom prst="rect">
            <a:avLst/>
          </a:prstGeom>
          <a:solidFill>
            <a:srgbClr val="DAB6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8" name="Afbeelding 7" descr="logo_valkenburg_pp.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648" y="5604246"/>
            <a:ext cx="1154952" cy="1070256"/>
          </a:xfrm>
          <a:prstGeom prst="rect">
            <a:avLst/>
          </a:prstGeom>
        </p:spPr>
      </p:pic>
      <p:sp>
        <p:nvSpPr>
          <p:cNvPr id="9" name="Tekstvak 8">
            <a:extLst>
              <a:ext uri="{FF2B5EF4-FFF2-40B4-BE49-F238E27FC236}">
                <a16:creationId xmlns:a16="http://schemas.microsoft.com/office/drawing/2014/main" id="{6EB1C93F-C36F-02B2-BE1A-80008E980627}"/>
              </a:ext>
            </a:extLst>
          </p:cNvPr>
          <p:cNvSpPr txBox="1"/>
          <p:nvPr/>
        </p:nvSpPr>
        <p:spPr>
          <a:xfrm>
            <a:off x="2286000" y="1997839"/>
            <a:ext cx="4572000" cy="2862322"/>
          </a:xfrm>
          <a:prstGeom prst="rect">
            <a:avLst/>
          </a:prstGeom>
          <a:noFill/>
        </p:spPr>
        <p:txBody>
          <a:bodyPr wrap="square">
            <a:spAutoFit/>
          </a:bodyPr>
          <a:lstStyle/>
          <a:p>
            <a:pPr>
              <a:buNone/>
            </a:pPr>
            <a:r>
              <a:rPr lang="nl-NL" b="1" dirty="0"/>
              <a:t>Woningbouw met kwaliteit</a:t>
            </a:r>
          </a:p>
          <a:p>
            <a:pPr>
              <a:buNone/>
            </a:pPr>
            <a:r>
              <a:rPr lang="nl-NL" dirty="0"/>
              <a:t>De gemeente kiest bewust voor grondverkoop onder voorwaarden.</a:t>
            </a:r>
          </a:p>
          <a:p>
            <a:pPr>
              <a:buNone/>
            </a:pPr>
            <a:r>
              <a:rPr lang="nl-NL" dirty="0"/>
              <a:t>Wij zoeken plannen die:</a:t>
            </a:r>
          </a:p>
          <a:p>
            <a:pPr>
              <a:buFont typeface="Arial" panose="020B0604020202020204" pitchFamily="34" charset="0"/>
              <a:buChar char="•"/>
            </a:pPr>
            <a:r>
              <a:rPr lang="nl-NL" dirty="0"/>
              <a:t>bijdragen aan de woningbouwopgave; </a:t>
            </a:r>
          </a:p>
          <a:p>
            <a:pPr>
              <a:buFont typeface="Arial" panose="020B0604020202020204" pitchFamily="34" charset="0"/>
              <a:buChar char="•"/>
            </a:pPr>
            <a:r>
              <a:rPr lang="nl-NL" dirty="0"/>
              <a:t>aansluiten bij de behoefte van Valkenburg aan de Geul; </a:t>
            </a:r>
          </a:p>
          <a:p>
            <a:pPr>
              <a:buFont typeface="Arial" panose="020B0604020202020204" pitchFamily="34" charset="0"/>
              <a:buChar char="•"/>
            </a:pPr>
            <a:r>
              <a:rPr lang="nl-NL" dirty="0"/>
              <a:t>ruimtelijke kwaliteit toevoegen; </a:t>
            </a:r>
          </a:p>
          <a:p>
            <a:pPr>
              <a:buFont typeface="Arial" panose="020B0604020202020204" pitchFamily="34" charset="0"/>
              <a:buChar char="•"/>
            </a:pPr>
            <a:r>
              <a:rPr lang="nl-NL" dirty="0"/>
              <a:t>duurzaam en toekomstbestendig zijn; </a:t>
            </a:r>
          </a:p>
          <a:p>
            <a:pPr>
              <a:buFont typeface="Arial" panose="020B0604020202020204" pitchFamily="34" charset="0"/>
              <a:buChar char="•"/>
            </a:pPr>
            <a:r>
              <a:rPr lang="nl-NL" dirty="0"/>
              <a:t>financieel én praktisch uitvoerbaar zijn.</a:t>
            </a:r>
          </a:p>
        </p:txBody>
      </p:sp>
    </p:spTree>
    <p:extLst>
      <p:ext uri="{BB962C8B-B14F-4D97-AF65-F5344CB8AC3E}">
        <p14:creationId xmlns:p14="http://schemas.microsoft.com/office/powerpoint/2010/main" val="4859779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2"/>
          <p:cNvSpPr/>
          <p:nvPr/>
        </p:nvSpPr>
        <p:spPr>
          <a:xfrm>
            <a:off x="349405" y="1330712"/>
            <a:ext cx="7422994" cy="3250416"/>
          </a:xfrm>
          <a:prstGeom prst="rect">
            <a:avLst/>
          </a:prstGeom>
          <a:solidFill>
            <a:srgbClr val="DAB6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 name="Titel 1"/>
          <p:cNvSpPr>
            <a:spLocks noGrp="1"/>
          </p:cNvSpPr>
          <p:nvPr>
            <p:ph type="ctrTitle"/>
          </p:nvPr>
        </p:nvSpPr>
        <p:spPr>
          <a:xfrm>
            <a:off x="232427" y="198418"/>
            <a:ext cx="7772400" cy="822917"/>
          </a:xfrm>
        </p:spPr>
        <p:txBody>
          <a:bodyPr>
            <a:normAutofit fontScale="90000"/>
          </a:bodyPr>
          <a:lstStyle/>
          <a:p>
            <a:pPr algn="l"/>
            <a:r>
              <a:rPr lang="nl-NL" sz="4000" dirty="0"/>
              <a:t>Drie locaties, drie verschillende opgaven</a:t>
            </a:r>
            <a:endParaRPr lang="nl-NL" sz="4000" dirty="0">
              <a:solidFill>
                <a:srgbClr val="043062"/>
              </a:solidFill>
            </a:endParaRPr>
          </a:p>
        </p:txBody>
      </p:sp>
      <p:sp>
        <p:nvSpPr>
          <p:cNvPr id="4" name="Rechthoek 3"/>
          <p:cNvSpPr/>
          <p:nvPr/>
        </p:nvSpPr>
        <p:spPr>
          <a:xfrm rot="5400000">
            <a:off x="5314021" y="3028020"/>
            <a:ext cx="6858000" cy="801958"/>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5" name="Rechthoek 4"/>
          <p:cNvSpPr/>
          <p:nvPr/>
        </p:nvSpPr>
        <p:spPr>
          <a:xfrm rot="5400000">
            <a:off x="4785377" y="3219450"/>
            <a:ext cx="6858000" cy="419100"/>
          </a:xfrm>
          <a:prstGeom prst="rect">
            <a:avLst/>
          </a:prstGeom>
          <a:solidFill>
            <a:srgbClr val="0430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 6"/>
          <p:cNvSpPr/>
          <p:nvPr/>
        </p:nvSpPr>
        <p:spPr>
          <a:xfrm rot="5400000">
            <a:off x="4459613" y="3312786"/>
            <a:ext cx="6857999" cy="232427"/>
          </a:xfrm>
          <a:prstGeom prst="rect">
            <a:avLst/>
          </a:prstGeom>
          <a:solidFill>
            <a:srgbClr val="DAB6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8" name="Afbeelding 7" descr="logo_valkenburg_pp.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648" y="5604246"/>
            <a:ext cx="1154952" cy="1070256"/>
          </a:xfrm>
          <a:prstGeom prst="rect">
            <a:avLst/>
          </a:prstGeom>
        </p:spPr>
      </p:pic>
      <p:sp>
        <p:nvSpPr>
          <p:cNvPr id="10" name="Tekstvak 9"/>
          <p:cNvSpPr txBox="1"/>
          <p:nvPr/>
        </p:nvSpPr>
        <p:spPr>
          <a:xfrm>
            <a:off x="1558097" y="6147818"/>
            <a:ext cx="5839590" cy="307777"/>
          </a:xfrm>
          <a:prstGeom prst="rect">
            <a:avLst/>
          </a:prstGeom>
          <a:noFill/>
        </p:spPr>
        <p:txBody>
          <a:bodyPr wrap="square" rtlCol="0">
            <a:spAutoFit/>
          </a:bodyPr>
          <a:lstStyle/>
          <a:p>
            <a:pPr algn="r"/>
            <a:r>
              <a:rPr lang="nl-NL" sz="1400" dirty="0">
                <a:solidFill>
                  <a:srgbClr val="043062"/>
                </a:solidFill>
              </a:rPr>
              <a:t>Titel</a:t>
            </a:r>
            <a:endParaRPr lang="nl-NL" sz="1400" dirty="0"/>
          </a:p>
        </p:txBody>
      </p:sp>
      <p:sp>
        <p:nvSpPr>
          <p:cNvPr id="11" name="Tekstvak 10"/>
          <p:cNvSpPr txBox="1"/>
          <p:nvPr/>
        </p:nvSpPr>
        <p:spPr>
          <a:xfrm>
            <a:off x="471356" y="1414156"/>
            <a:ext cx="7185815" cy="3046988"/>
          </a:xfrm>
          <a:prstGeom prst="rect">
            <a:avLst/>
          </a:prstGeom>
          <a:noFill/>
        </p:spPr>
        <p:txBody>
          <a:bodyPr wrap="square" rtlCol="0">
            <a:spAutoFit/>
          </a:bodyPr>
          <a:lstStyle/>
          <a:p>
            <a:r>
              <a:rPr lang="nl-NL" sz="2400" b="1" dirty="0"/>
              <a:t>De uitvraag bestaat uit drie locaties</a:t>
            </a:r>
          </a:p>
          <a:p>
            <a:r>
              <a:rPr lang="nl-NL" sz="2400" b="1" dirty="0"/>
              <a:t>Bosstraat 5 en 5A</a:t>
            </a:r>
            <a:endParaRPr lang="nl-NL" sz="2400" dirty="0"/>
          </a:p>
          <a:p>
            <a:r>
              <a:rPr lang="nl-NL" sz="2400" dirty="0"/>
              <a:t>Betaalbare koopwoningen. </a:t>
            </a:r>
          </a:p>
          <a:p>
            <a:r>
              <a:rPr lang="nl-NL" sz="2400" b="1" dirty="0"/>
              <a:t>Keelstraat 1</a:t>
            </a:r>
            <a:endParaRPr lang="nl-NL" sz="2400" dirty="0"/>
          </a:p>
          <a:p>
            <a:r>
              <a:rPr lang="nl-NL" sz="2400" dirty="0"/>
              <a:t>Midden- en hoger woonsegment. </a:t>
            </a:r>
          </a:p>
          <a:p>
            <a:r>
              <a:rPr lang="nl-NL" sz="2400" b="1" dirty="0"/>
              <a:t>Parkeerterrein </a:t>
            </a:r>
            <a:r>
              <a:rPr lang="nl-NL" sz="2400" b="1" dirty="0" err="1"/>
              <a:t>Broekhem</a:t>
            </a:r>
            <a:endParaRPr lang="nl-NL" sz="2400" dirty="0"/>
          </a:p>
          <a:p>
            <a:r>
              <a:rPr lang="nl-NL" sz="2400" dirty="0"/>
              <a:t>Aanvullende ontwikkellocatie passend binnen de gebiedsontwikkeling.</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2370008" y="4735310"/>
            <a:ext cx="3207193" cy="17152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69666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67E53-F55D-7DB2-E4B8-1D1D304834EF}"/>
            </a:ext>
          </a:extLst>
        </p:cNvPr>
        <p:cNvGrpSpPr/>
        <p:nvPr/>
      </p:nvGrpSpPr>
      <p:grpSpPr>
        <a:xfrm>
          <a:off x="0" y="0"/>
          <a:ext cx="0" cy="0"/>
          <a:chOff x="0" y="0"/>
          <a:chExt cx="0" cy="0"/>
        </a:xfrm>
      </p:grpSpPr>
      <p:sp>
        <p:nvSpPr>
          <p:cNvPr id="3" name="Rechthoek 2">
            <a:extLst>
              <a:ext uri="{FF2B5EF4-FFF2-40B4-BE49-F238E27FC236}">
                <a16:creationId xmlns:a16="http://schemas.microsoft.com/office/drawing/2014/main" id="{FB55B161-23EF-B467-72A5-D33CFAD79A40}"/>
              </a:ext>
            </a:extLst>
          </p:cNvPr>
          <p:cNvSpPr/>
          <p:nvPr/>
        </p:nvSpPr>
        <p:spPr>
          <a:xfrm>
            <a:off x="407130" y="1602497"/>
            <a:ext cx="7422994" cy="3554695"/>
          </a:xfrm>
          <a:prstGeom prst="rect">
            <a:avLst/>
          </a:prstGeom>
          <a:solidFill>
            <a:srgbClr val="DAB6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053AFAC3-84D5-D422-9E63-7966C534939C}"/>
              </a:ext>
            </a:extLst>
          </p:cNvPr>
          <p:cNvSpPr>
            <a:spLocks noGrp="1"/>
          </p:cNvSpPr>
          <p:nvPr>
            <p:ph type="ctrTitle"/>
          </p:nvPr>
        </p:nvSpPr>
        <p:spPr>
          <a:xfrm>
            <a:off x="232427" y="198418"/>
            <a:ext cx="7772400" cy="822917"/>
          </a:xfrm>
        </p:spPr>
        <p:txBody>
          <a:bodyPr>
            <a:normAutofit/>
          </a:bodyPr>
          <a:lstStyle/>
          <a:p>
            <a:pPr algn="l"/>
            <a:r>
              <a:rPr lang="nl-NL" sz="4000" dirty="0"/>
              <a:t>Bosstraat 5 en 5A</a:t>
            </a:r>
            <a:endParaRPr lang="nl-NL" sz="4000" dirty="0">
              <a:solidFill>
                <a:srgbClr val="043062"/>
              </a:solidFill>
            </a:endParaRPr>
          </a:p>
        </p:txBody>
      </p:sp>
      <p:sp>
        <p:nvSpPr>
          <p:cNvPr id="4" name="Rechthoek 3">
            <a:extLst>
              <a:ext uri="{FF2B5EF4-FFF2-40B4-BE49-F238E27FC236}">
                <a16:creationId xmlns:a16="http://schemas.microsoft.com/office/drawing/2014/main" id="{C8210204-2CC6-0FD3-AE6D-2BF1F5B9BD46}"/>
              </a:ext>
            </a:extLst>
          </p:cNvPr>
          <p:cNvSpPr/>
          <p:nvPr/>
        </p:nvSpPr>
        <p:spPr>
          <a:xfrm rot="5400000">
            <a:off x="5314021" y="3028020"/>
            <a:ext cx="6858000" cy="801958"/>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5" name="Rechthoek 4">
            <a:extLst>
              <a:ext uri="{FF2B5EF4-FFF2-40B4-BE49-F238E27FC236}">
                <a16:creationId xmlns:a16="http://schemas.microsoft.com/office/drawing/2014/main" id="{0AF79F9C-91D5-0E95-E01E-443C35AEFC79}"/>
              </a:ext>
            </a:extLst>
          </p:cNvPr>
          <p:cNvSpPr/>
          <p:nvPr/>
        </p:nvSpPr>
        <p:spPr>
          <a:xfrm rot="5400000">
            <a:off x="4785377" y="3219450"/>
            <a:ext cx="6858000" cy="419100"/>
          </a:xfrm>
          <a:prstGeom prst="rect">
            <a:avLst/>
          </a:prstGeom>
          <a:solidFill>
            <a:srgbClr val="0430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 6">
            <a:extLst>
              <a:ext uri="{FF2B5EF4-FFF2-40B4-BE49-F238E27FC236}">
                <a16:creationId xmlns:a16="http://schemas.microsoft.com/office/drawing/2014/main" id="{352B89F9-6AB3-F55C-CC3B-AA178DBAD02A}"/>
              </a:ext>
            </a:extLst>
          </p:cNvPr>
          <p:cNvSpPr/>
          <p:nvPr/>
        </p:nvSpPr>
        <p:spPr>
          <a:xfrm rot="5400000">
            <a:off x="4459613" y="3312786"/>
            <a:ext cx="6857999" cy="232427"/>
          </a:xfrm>
          <a:prstGeom prst="rect">
            <a:avLst/>
          </a:prstGeom>
          <a:solidFill>
            <a:srgbClr val="DAB6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8" name="Afbeelding 7" descr="logo_valkenburg_pp.png">
            <a:extLst>
              <a:ext uri="{FF2B5EF4-FFF2-40B4-BE49-F238E27FC236}">
                <a16:creationId xmlns:a16="http://schemas.microsoft.com/office/drawing/2014/main" id="{718D017F-40A4-B723-2C17-7AFD32858C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648" y="5604246"/>
            <a:ext cx="1154952" cy="1070256"/>
          </a:xfrm>
          <a:prstGeom prst="rect">
            <a:avLst/>
          </a:prstGeom>
        </p:spPr>
      </p:pic>
      <p:sp>
        <p:nvSpPr>
          <p:cNvPr id="9" name="Tekstvak 8">
            <a:extLst>
              <a:ext uri="{FF2B5EF4-FFF2-40B4-BE49-F238E27FC236}">
                <a16:creationId xmlns:a16="http://schemas.microsoft.com/office/drawing/2014/main" id="{BF16FD90-CD0C-0E21-5E1E-474E4AF4AD1A}"/>
              </a:ext>
            </a:extLst>
          </p:cNvPr>
          <p:cNvSpPr txBox="1"/>
          <p:nvPr/>
        </p:nvSpPr>
        <p:spPr>
          <a:xfrm>
            <a:off x="794124" y="1859338"/>
            <a:ext cx="4572000" cy="3139321"/>
          </a:xfrm>
          <a:prstGeom prst="rect">
            <a:avLst/>
          </a:prstGeom>
          <a:noFill/>
        </p:spPr>
        <p:txBody>
          <a:bodyPr wrap="square">
            <a:spAutoFit/>
          </a:bodyPr>
          <a:lstStyle/>
          <a:p>
            <a:r>
              <a:rPr lang="nl-NL" b="1" dirty="0"/>
              <a:t>Betaalbare koop voor starters</a:t>
            </a:r>
          </a:p>
          <a:p>
            <a:r>
              <a:rPr lang="nl-NL" dirty="0"/>
              <a:t>Uitgangspunten:</a:t>
            </a:r>
          </a:p>
          <a:p>
            <a:pPr marL="285750" indent="-285750">
              <a:buFont typeface="Arial" panose="020B0604020202020204" pitchFamily="34" charset="0"/>
              <a:buChar char="•"/>
            </a:pPr>
            <a:r>
              <a:rPr lang="nl-NL" dirty="0"/>
              <a:t>uitsluitend goedkope koopwoningen; </a:t>
            </a:r>
          </a:p>
          <a:p>
            <a:pPr marL="285750" indent="-285750">
              <a:buFont typeface="Arial" panose="020B0604020202020204" pitchFamily="34" charset="0"/>
              <a:buChar char="•"/>
            </a:pPr>
            <a:r>
              <a:rPr lang="nl-NL" dirty="0"/>
              <a:t>maximale verkoopprijs € 280.000 v.o.n.; </a:t>
            </a:r>
          </a:p>
          <a:p>
            <a:pPr marL="285750" indent="-285750">
              <a:buFont typeface="Arial" panose="020B0604020202020204" pitchFamily="34" charset="0"/>
              <a:buChar char="•"/>
            </a:pPr>
            <a:r>
              <a:rPr lang="nl-NL" dirty="0"/>
              <a:t>minimaal 50 m² gebruiksoppervlakte; </a:t>
            </a:r>
          </a:p>
          <a:p>
            <a:pPr marL="285750" indent="-285750">
              <a:buFont typeface="Arial" panose="020B0604020202020204" pitchFamily="34" charset="0"/>
              <a:buChar char="•"/>
            </a:pPr>
            <a:r>
              <a:rPr lang="nl-NL" dirty="0"/>
              <a:t>voornamelijk appartementen; </a:t>
            </a:r>
          </a:p>
          <a:p>
            <a:pPr marL="285750" indent="-285750">
              <a:buFont typeface="Arial" panose="020B0604020202020204" pitchFamily="34" charset="0"/>
              <a:buChar char="•"/>
            </a:pPr>
            <a:r>
              <a:rPr lang="nl-NL" dirty="0"/>
              <a:t>maximaal één slaapkamer; </a:t>
            </a:r>
          </a:p>
          <a:p>
            <a:pPr marL="285750" indent="-285750">
              <a:buFont typeface="Arial" panose="020B0604020202020204" pitchFamily="34" charset="0"/>
              <a:buChar char="•"/>
            </a:pPr>
            <a:r>
              <a:rPr lang="nl-NL" dirty="0"/>
              <a:t>parkeren op eigen terrein; </a:t>
            </a:r>
          </a:p>
          <a:p>
            <a:pPr marL="285750" indent="-285750">
              <a:buFont typeface="Arial" panose="020B0604020202020204" pitchFamily="34" charset="0"/>
              <a:buChar char="•"/>
            </a:pPr>
            <a:r>
              <a:rPr lang="nl-NL" dirty="0"/>
              <a:t>geen verhuur van de goedkope koopwoningen. </a:t>
            </a:r>
          </a:p>
          <a:p>
            <a:pPr>
              <a:buNone/>
            </a:pPr>
            <a:endParaRPr lang="nl-NL" dirty="0"/>
          </a:p>
        </p:txBody>
      </p:sp>
    </p:spTree>
    <p:extLst>
      <p:ext uri="{BB962C8B-B14F-4D97-AF65-F5344CB8AC3E}">
        <p14:creationId xmlns:p14="http://schemas.microsoft.com/office/powerpoint/2010/main" val="2723761906"/>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460ED-47E4-D572-0C2D-BC5F55948CB3}"/>
            </a:ext>
          </a:extLst>
        </p:cNvPr>
        <p:cNvGrpSpPr/>
        <p:nvPr/>
      </p:nvGrpSpPr>
      <p:grpSpPr>
        <a:xfrm>
          <a:off x="0" y="0"/>
          <a:ext cx="0" cy="0"/>
          <a:chOff x="0" y="0"/>
          <a:chExt cx="0" cy="0"/>
        </a:xfrm>
      </p:grpSpPr>
      <p:sp>
        <p:nvSpPr>
          <p:cNvPr id="3" name="Rechthoek 2">
            <a:extLst>
              <a:ext uri="{FF2B5EF4-FFF2-40B4-BE49-F238E27FC236}">
                <a16:creationId xmlns:a16="http://schemas.microsoft.com/office/drawing/2014/main" id="{D04EE7E9-7FB3-76D3-B4AB-FD360AF07723}"/>
              </a:ext>
            </a:extLst>
          </p:cNvPr>
          <p:cNvSpPr/>
          <p:nvPr/>
        </p:nvSpPr>
        <p:spPr>
          <a:xfrm>
            <a:off x="395536" y="1628800"/>
            <a:ext cx="7422994" cy="3888432"/>
          </a:xfrm>
          <a:prstGeom prst="rect">
            <a:avLst/>
          </a:prstGeom>
          <a:solidFill>
            <a:srgbClr val="DAB6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327759A6-C2C8-43BA-01D2-FDEA4531818E}"/>
              </a:ext>
            </a:extLst>
          </p:cNvPr>
          <p:cNvSpPr>
            <a:spLocks noGrp="1"/>
          </p:cNvSpPr>
          <p:nvPr>
            <p:ph type="ctrTitle"/>
          </p:nvPr>
        </p:nvSpPr>
        <p:spPr>
          <a:xfrm>
            <a:off x="232427" y="198418"/>
            <a:ext cx="7772400" cy="822917"/>
          </a:xfrm>
        </p:spPr>
        <p:txBody>
          <a:bodyPr>
            <a:normAutofit/>
          </a:bodyPr>
          <a:lstStyle/>
          <a:p>
            <a:pPr algn="l"/>
            <a:r>
              <a:rPr lang="nl-NL" sz="4000" dirty="0"/>
              <a:t>Keelstraat 1 en parkeerterrein</a:t>
            </a:r>
            <a:endParaRPr lang="nl-NL" sz="4000" dirty="0">
              <a:solidFill>
                <a:srgbClr val="043062"/>
              </a:solidFill>
            </a:endParaRPr>
          </a:p>
        </p:txBody>
      </p:sp>
      <p:sp>
        <p:nvSpPr>
          <p:cNvPr id="4" name="Rechthoek 3">
            <a:extLst>
              <a:ext uri="{FF2B5EF4-FFF2-40B4-BE49-F238E27FC236}">
                <a16:creationId xmlns:a16="http://schemas.microsoft.com/office/drawing/2014/main" id="{F3AF2D93-49F8-BECF-A33C-9B6DEF74B6C0}"/>
              </a:ext>
            </a:extLst>
          </p:cNvPr>
          <p:cNvSpPr/>
          <p:nvPr/>
        </p:nvSpPr>
        <p:spPr>
          <a:xfrm rot="5400000">
            <a:off x="5314021" y="3028020"/>
            <a:ext cx="6858000" cy="801958"/>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5" name="Rechthoek 4">
            <a:extLst>
              <a:ext uri="{FF2B5EF4-FFF2-40B4-BE49-F238E27FC236}">
                <a16:creationId xmlns:a16="http://schemas.microsoft.com/office/drawing/2014/main" id="{6A8FEC4C-A98A-E141-A12E-63137B7EAF43}"/>
              </a:ext>
            </a:extLst>
          </p:cNvPr>
          <p:cNvSpPr/>
          <p:nvPr/>
        </p:nvSpPr>
        <p:spPr>
          <a:xfrm rot="5400000">
            <a:off x="4785377" y="3219450"/>
            <a:ext cx="6858000" cy="419100"/>
          </a:xfrm>
          <a:prstGeom prst="rect">
            <a:avLst/>
          </a:prstGeom>
          <a:solidFill>
            <a:srgbClr val="0430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 6">
            <a:extLst>
              <a:ext uri="{FF2B5EF4-FFF2-40B4-BE49-F238E27FC236}">
                <a16:creationId xmlns:a16="http://schemas.microsoft.com/office/drawing/2014/main" id="{90DAB2EE-9A74-9962-5A0B-6588FCC4046D}"/>
              </a:ext>
            </a:extLst>
          </p:cNvPr>
          <p:cNvSpPr/>
          <p:nvPr/>
        </p:nvSpPr>
        <p:spPr>
          <a:xfrm rot="5400000">
            <a:off x="4459613" y="3312786"/>
            <a:ext cx="6857999" cy="232427"/>
          </a:xfrm>
          <a:prstGeom prst="rect">
            <a:avLst/>
          </a:prstGeom>
          <a:solidFill>
            <a:srgbClr val="DAB6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8" name="Afbeelding 7" descr="logo_valkenburg_pp.png">
            <a:extLst>
              <a:ext uri="{FF2B5EF4-FFF2-40B4-BE49-F238E27FC236}">
                <a16:creationId xmlns:a16="http://schemas.microsoft.com/office/drawing/2014/main" id="{F22717B8-1704-98AC-28F7-F357CC662F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648" y="5604246"/>
            <a:ext cx="1154952" cy="1070256"/>
          </a:xfrm>
          <a:prstGeom prst="rect">
            <a:avLst/>
          </a:prstGeom>
        </p:spPr>
      </p:pic>
      <p:sp>
        <p:nvSpPr>
          <p:cNvPr id="9" name="Tekstvak 8">
            <a:extLst>
              <a:ext uri="{FF2B5EF4-FFF2-40B4-BE49-F238E27FC236}">
                <a16:creationId xmlns:a16="http://schemas.microsoft.com/office/drawing/2014/main" id="{E3C948FB-1BC3-CCC2-ABA2-42F5450F6D93}"/>
              </a:ext>
            </a:extLst>
          </p:cNvPr>
          <p:cNvSpPr txBox="1"/>
          <p:nvPr/>
        </p:nvSpPr>
        <p:spPr>
          <a:xfrm>
            <a:off x="794124" y="1859338"/>
            <a:ext cx="4572000" cy="3693319"/>
          </a:xfrm>
          <a:prstGeom prst="rect">
            <a:avLst/>
          </a:prstGeom>
          <a:noFill/>
        </p:spPr>
        <p:txBody>
          <a:bodyPr wrap="square">
            <a:spAutoFit/>
          </a:bodyPr>
          <a:lstStyle/>
          <a:p>
            <a:r>
              <a:rPr lang="nl-NL" b="1" dirty="0"/>
              <a:t>Hoogwaardige woonontwikkeling</a:t>
            </a:r>
          </a:p>
          <a:p>
            <a:r>
              <a:rPr lang="nl-NL" b="1" dirty="0"/>
              <a:t>Keelstraat 1</a:t>
            </a:r>
            <a:endParaRPr lang="nl-NL" dirty="0"/>
          </a:p>
          <a:p>
            <a:r>
              <a:rPr lang="nl-NL" dirty="0"/>
              <a:t>midden- en hoger woonsegment; </a:t>
            </a:r>
          </a:p>
          <a:p>
            <a:r>
              <a:rPr lang="nl-NL" dirty="0"/>
              <a:t>levensloopbestendige woningen; </a:t>
            </a:r>
          </a:p>
          <a:p>
            <a:r>
              <a:rPr lang="nl-NL" dirty="0"/>
              <a:t>hoogwaardige architectuur; </a:t>
            </a:r>
          </a:p>
          <a:p>
            <a:r>
              <a:rPr lang="nl-NL" dirty="0"/>
              <a:t>parkachtige inrichting; </a:t>
            </a:r>
          </a:p>
          <a:p>
            <a:r>
              <a:rPr lang="nl-NL" dirty="0"/>
              <a:t>duurzame ontwikkeling. </a:t>
            </a:r>
          </a:p>
          <a:p>
            <a:r>
              <a:rPr lang="nl-NL" b="1" dirty="0"/>
              <a:t>Parkeerterrein</a:t>
            </a:r>
            <a:endParaRPr lang="nl-NL" dirty="0"/>
          </a:p>
          <a:p>
            <a:r>
              <a:rPr lang="nl-NL" dirty="0"/>
              <a:t>onderdeel van de totale gebiedsontwikkeling; </a:t>
            </a:r>
          </a:p>
          <a:p>
            <a:r>
              <a:rPr lang="nl-NL" dirty="0"/>
              <a:t>zorgvuldige stedenbouwkundige inpassing; </a:t>
            </a:r>
          </a:p>
          <a:p>
            <a:r>
              <a:rPr lang="nl-NL" dirty="0"/>
              <a:t>kwalitatieve invulling; </a:t>
            </a:r>
          </a:p>
          <a:p>
            <a:r>
              <a:rPr lang="nl-NL" dirty="0"/>
              <a:t>goede parkeeroplossing.</a:t>
            </a:r>
          </a:p>
          <a:p>
            <a:pPr>
              <a:buNone/>
            </a:pPr>
            <a:endParaRPr lang="nl-NL" dirty="0"/>
          </a:p>
        </p:txBody>
      </p:sp>
    </p:spTree>
    <p:extLst>
      <p:ext uri="{BB962C8B-B14F-4D97-AF65-F5344CB8AC3E}">
        <p14:creationId xmlns:p14="http://schemas.microsoft.com/office/powerpoint/2010/main" val="3565028199"/>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95B05-413F-8E8D-F8CE-111358959895}"/>
            </a:ext>
          </a:extLst>
        </p:cNvPr>
        <p:cNvGrpSpPr/>
        <p:nvPr/>
      </p:nvGrpSpPr>
      <p:grpSpPr>
        <a:xfrm>
          <a:off x="0" y="0"/>
          <a:ext cx="0" cy="0"/>
          <a:chOff x="0" y="0"/>
          <a:chExt cx="0" cy="0"/>
        </a:xfrm>
      </p:grpSpPr>
      <p:sp>
        <p:nvSpPr>
          <p:cNvPr id="3" name="Rechthoek 2">
            <a:extLst>
              <a:ext uri="{FF2B5EF4-FFF2-40B4-BE49-F238E27FC236}">
                <a16:creationId xmlns:a16="http://schemas.microsoft.com/office/drawing/2014/main" id="{83E2FA58-5555-8F29-12E0-036FED6FC827}"/>
              </a:ext>
            </a:extLst>
          </p:cNvPr>
          <p:cNvSpPr/>
          <p:nvPr/>
        </p:nvSpPr>
        <p:spPr>
          <a:xfrm>
            <a:off x="395536" y="1628800"/>
            <a:ext cx="7422994" cy="3888432"/>
          </a:xfrm>
          <a:prstGeom prst="rect">
            <a:avLst/>
          </a:prstGeom>
          <a:solidFill>
            <a:srgbClr val="DAB6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A6BA19EE-E464-D038-76C4-5D2A2C11D2BE}"/>
              </a:ext>
            </a:extLst>
          </p:cNvPr>
          <p:cNvSpPr>
            <a:spLocks noGrp="1"/>
          </p:cNvSpPr>
          <p:nvPr>
            <p:ph type="ctrTitle"/>
          </p:nvPr>
        </p:nvSpPr>
        <p:spPr>
          <a:xfrm>
            <a:off x="794124" y="183498"/>
            <a:ext cx="7772400" cy="941246"/>
          </a:xfrm>
        </p:spPr>
        <p:txBody>
          <a:bodyPr>
            <a:normAutofit/>
          </a:bodyPr>
          <a:lstStyle/>
          <a:p>
            <a:pPr algn="l"/>
            <a:r>
              <a:rPr lang="nl-NL" sz="4000" dirty="0"/>
              <a:t>Beoordeling</a:t>
            </a:r>
            <a:endParaRPr lang="nl-NL" sz="4000" dirty="0">
              <a:solidFill>
                <a:srgbClr val="043062"/>
              </a:solidFill>
            </a:endParaRPr>
          </a:p>
        </p:txBody>
      </p:sp>
      <p:sp>
        <p:nvSpPr>
          <p:cNvPr id="4" name="Rechthoek 3">
            <a:extLst>
              <a:ext uri="{FF2B5EF4-FFF2-40B4-BE49-F238E27FC236}">
                <a16:creationId xmlns:a16="http://schemas.microsoft.com/office/drawing/2014/main" id="{96CA28E3-2A7A-56E5-B080-D0C71DEFEDA8}"/>
              </a:ext>
            </a:extLst>
          </p:cNvPr>
          <p:cNvSpPr/>
          <p:nvPr/>
        </p:nvSpPr>
        <p:spPr>
          <a:xfrm rot="5400000">
            <a:off x="5314021" y="3028020"/>
            <a:ext cx="6858000" cy="801958"/>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5" name="Rechthoek 4">
            <a:extLst>
              <a:ext uri="{FF2B5EF4-FFF2-40B4-BE49-F238E27FC236}">
                <a16:creationId xmlns:a16="http://schemas.microsoft.com/office/drawing/2014/main" id="{589C700A-904E-C95F-8925-9C1760A7FFDC}"/>
              </a:ext>
            </a:extLst>
          </p:cNvPr>
          <p:cNvSpPr/>
          <p:nvPr/>
        </p:nvSpPr>
        <p:spPr>
          <a:xfrm rot="5400000">
            <a:off x="4785377" y="3219450"/>
            <a:ext cx="6858000" cy="419100"/>
          </a:xfrm>
          <a:prstGeom prst="rect">
            <a:avLst/>
          </a:prstGeom>
          <a:solidFill>
            <a:srgbClr val="0430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 6">
            <a:extLst>
              <a:ext uri="{FF2B5EF4-FFF2-40B4-BE49-F238E27FC236}">
                <a16:creationId xmlns:a16="http://schemas.microsoft.com/office/drawing/2014/main" id="{2C7436D2-1C9C-13FC-8D45-5C4B9C05AEF0}"/>
              </a:ext>
            </a:extLst>
          </p:cNvPr>
          <p:cNvSpPr/>
          <p:nvPr/>
        </p:nvSpPr>
        <p:spPr>
          <a:xfrm rot="5400000">
            <a:off x="4459613" y="3312786"/>
            <a:ext cx="6857999" cy="232427"/>
          </a:xfrm>
          <a:prstGeom prst="rect">
            <a:avLst/>
          </a:prstGeom>
          <a:solidFill>
            <a:srgbClr val="DAB6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8" name="Afbeelding 7" descr="logo_valkenburg_pp.png">
            <a:extLst>
              <a:ext uri="{FF2B5EF4-FFF2-40B4-BE49-F238E27FC236}">
                <a16:creationId xmlns:a16="http://schemas.microsoft.com/office/drawing/2014/main" id="{682CF5BE-9B2F-AABB-E09B-DC9FF6827F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648" y="5604246"/>
            <a:ext cx="1154952" cy="1070256"/>
          </a:xfrm>
          <a:prstGeom prst="rect">
            <a:avLst/>
          </a:prstGeom>
        </p:spPr>
      </p:pic>
      <p:sp>
        <p:nvSpPr>
          <p:cNvPr id="9" name="Tekstvak 8">
            <a:extLst>
              <a:ext uri="{FF2B5EF4-FFF2-40B4-BE49-F238E27FC236}">
                <a16:creationId xmlns:a16="http://schemas.microsoft.com/office/drawing/2014/main" id="{160D74BD-78BB-76E7-843B-DC5D726D478F}"/>
              </a:ext>
            </a:extLst>
          </p:cNvPr>
          <p:cNvSpPr txBox="1"/>
          <p:nvPr/>
        </p:nvSpPr>
        <p:spPr>
          <a:xfrm>
            <a:off x="539552" y="1726356"/>
            <a:ext cx="4572000" cy="3693319"/>
          </a:xfrm>
          <a:prstGeom prst="rect">
            <a:avLst/>
          </a:prstGeom>
          <a:noFill/>
        </p:spPr>
        <p:txBody>
          <a:bodyPr wrap="square">
            <a:spAutoFit/>
          </a:bodyPr>
          <a:lstStyle/>
          <a:p>
            <a:r>
              <a:rPr lang="nl-NL" b="1" dirty="0"/>
              <a:t>Kwaliteit staat centraal</a:t>
            </a:r>
          </a:p>
          <a:p>
            <a:r>
              <a:rPr lang="nl-NL" dirty="0"/>
              <a:t>Uw plan wordt integraal beoordeeld op onder andere:</a:t>
            </a:r>
          </a:p>
          <a:p>
            <a:pPr marL="285750" indent="-285750">
              <a:buFont typeface="Arial" panose="020B0604020202020204" pitchFamily="34" charset="0"/>
              <a:buChar char="•"/>
            </a:pPr>
            <a:r>
              <a:rPr lang="nl-NL" dirty="0"/>
              <a:t>wonen; </a:t>
            </a:r>
          </a:p>
          <a:p>
            <a:pPr marL="285750" indent="-285750">
              <a:buFont typeface="Arial" panose="020B0604020202020204" pitchFamily="34" charset="0"/>
              <a:buChar char="•"/>
            </a:pPr>
            <a:r>
              <a:rPr lang="nl-NL" dirty="0"/>
              <a:t>stedenbouw; </a:t>
            </a:r>
          </a:p>
          <a:p>
            <a:pPr marL="285750" indent="-285750">
              <a:buFont typeface="Arial" panose="020B0604020202020204" pitchFamily="34" charset="0"/>
              <a:buChar char="•"/>
            </a:pPr>
            <a:r>
              <a:rPr lang="nl-NL" dirty="0"/>
              <a:t>duurzaamheid; </a:t>
            </a:r>
          </a:p>
          <a:p>
            <a:pPr marL="285750" indent="-285750">
              <a:buFont typeface="Arial" panose="020B0604020202020204" pitchFamily="34" charset="0"/>
              <a:buChar char="•"/>
            </a:pPr>
            <a:r>
              <a:rPr lang="nl-NL" dirty="0"/>
              <a:t>ruimtelijke ordening; </a:t>
            </a:r>
          </a:p>
          <a:p>
            <a:pPr marL="285750" indent="-285750">
              <a:buFont typeface="Arial" panose="020B0604020202020204" pitchFamily="34" charset="0"/>
              <a:buChar char="•"/>
            </a:pPr>
            <a:r>
              <a:rPr lang="nl-NL" dirty="0"/>
              <a:t>projectleiding; </a:t>
            </a:r>
          </a:p>
          <a:p>
            <a:pPr marL="285750" indent="-285750">
              <a:buFont typeface="Arial" panose="020B0604020202020204" pitchFamily="34" charset="0"/>
              <a:buChar char="•"/>
            </a:pPr>
            <a:r>
              <a:rPr lang="nl-NL" dirty="0"/>
              <a:t>financiële haalbaarheid; </a:t>
            </a:r>
          </a:p>
          <a:p>
            <a:pPr marL="285750" indent="-285750">
              <a:buFont typeface="Arial" panose="020B0604020202020204" pitchFamily="34" charset="0"/>
              <a:buChar char="•"/>
            </a:pPr>
            <a:r>
              <a:rPr lang="nl-NL" dirty="0"/>
              <a:t>grondbieding. </a:t>
            </a:r>
          </a:p>
          <a:p>
            <a:r>
              <a:rPr lang="nl-NL" dirty="0"/>
              <a:t>De beoordeling vindt plaats door een multidisciplinair beoordelingsteam.</a:t>
            </a:r>
          </a:p>
          <a:p>
            <a:pPr>
              <a:buNone/>
            </a:pPr>
            <a:endParaRPr lang="nl-NL" dirty="0"/>
          </a:p>
        </p:txBody>
      </p:sp>
    </p:spTree>
    <p:extLst>
      <p:ext uri="{BB962C8B-B14F-4D97-AF65-F5344CB8AC3E}">
        <p14:creationId xmlns:p14="http://schemas.microsoft.com/office/powerpoint/2010/main" val="172148991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AFCE6-A724-A3B3-F09E-D80EB1072BA0}"/>
            </a:ext>
          </a:extLst>
        </p:cNvPr>
        <p:cNvGrpSpPr/>
        <p:nvPr/>
      </p:nvGrpSpPr>
      <p:grpSpPr>
        <a:xfrm>
          <a:off x="0" y="0"/>
          <a:ext cx="0" cy="0"/>
          <a:chOff x="0" y="0"/>
          <a:chExt cx="0" cy="0"/>
        </a:xfrm>
      </p:grpSpPr>
      <p:sp>
        <p:nvSpPr>
          <p:cNvPr id="3" name="Rechthoek 2">
            <a:extLst>
              <a:ext uri="{FF2B5EF4-FFF2-40B4-BE49-F238E27FC236}">
                <a16:creationId xmlns:a16="http://schemas.microsoft.com/office/drawing/2014/main" id="{F26F98ED-BC83-1566-CC93-6919BC3BE772}"/>
              </a:ext>
            </a:extLst>
          </p:cNvPr>
          <p:cNvSpPr/>
          <p:nvPr/>
        </p:nvSpPr>
        <p:spPr>
          <a:xfrm>
            <a:off x="395536" y="1628800"/>
            <a:ext cx="7422994" cy="3888432"/>
          </a:xfrm>
          <a:prstGeom prst="rect">
            <a:avLst/>
          </a:prstGeom>
          <a:solidFill>
            <a:srgbClr val="DAB6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0570BB7B-5C8E-5A13-6ADF-DF3A958A56B3}"/>
              </a:ext>
            </a:extLst>
          </p:cNvPr>
          <p:cNvSpPr>
            <a:spLocks noGrp="1"/>
          </p:cNvSpPr>
          <p:nvPr>
            <p:ph type="ctrTitle"/>
          </p:nvPr>
        </p:nvSpPr>
        <p:spPr>
          <a:xfrm>
            <a:off x="323528" y="183498"/>
            <a:ext cx="7681298" cy="941246"/>
          </a:xfrm>
        </p:spPr>
        <p:txBody>
          <a:bodyPr>
            <a:normAutofit fontScale="90000"/>
          </a:bodyPr>
          <a:lstStyle/>
          <a:p>
            <a:pPr algn="l"/>
            <a:r>
              <a:rPr lang="nl-NL" sz="4000" dirty="0"/>
              <a:t>Procedure en belangrijke voorwaarden</a:t>
            </a:r>
            <a:endParaRPr lang="nl-NL" sz="4000" dirty="0">
              <a:solidFill>
                <a:srgbClr val="043062"/>
              </a:solidFill>
            </a:endParaRPr>
          </a:p>
        </p:txBody>
      </p:sp>
      <p:sp>
        <p:nvSpPr>
          <p:cNvPr id="4" name="Rechthoek 3">
            <a:extLst>
              <a:ext uri="{FF2B5EF4-FFF2-40B4-BE49-F238E27FC236}">
                <a16:creationId xmlns:a16="http://schemas.microsoft.com/office/drawing/2014/main" id="{6FCF41A9-2056-1D01-473E-472BA1990FED}"/>
              </a:ext>
            </a:extLst>
          </p:cNvPr>
          <p:cNvSpPr/>
          <p:nvPr/>
        </p:nvSpPr>
        <p:spPr>
          <a:xfrm rot="5400000">
            <a:off x="5314021" y="3028020"/>
            <a:ext cx="6858000" cy="801958"/>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5" name="Rechthoek 4">
            <a:extLst>
              <a:ext uri="{FF2B5EF4-FFF2-40B4-BE49-F238E27FC236}">
                <a16:creationId xmlns:a16="http://schemas.microsoft.com/office/drawing/2014/main" id="{0A579D1C-3571-8BED-8CFD-F0F26F2D1901}"/>
              </a:ext>
            </a:extLst>
          </p:cNvPr>
          <p:cNvSpPr/>
          <p:nvPr/>
        </p:nvSpPr>
        <p:spPr>
          <a:xfrm rot="5400000">
            <a:off x="4726746" y="3219449"/>
            <a:ext cx="6858000" cy="419100"/>
          </a:xfrm>
          <a:prstGeom prst="rect">
            <a:avLst/>
          </a:prstGeom>
          <a:solidFill>
            <a:srgbClr val="0430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 6">
            <a:extLst>
              <a:ext uri="{FF2B5EF4-FFF2-40B4-BE49-F238E27FC236}">
                <a16:creationId xmlns:a16="http://schemas.microsoft.com/office/drawing/2014/main" id="{769E7F8B-E3B5-109A-DE2D-2D53991C42EE}"/>
              </a:ext>
            </a:extLst>
          </p:cNvPr>
          <p:cNvSpPr/>
          <p:nvPr/>
        </p:nvSpPr>
        <p:spPr>
          <a:xfrm rot="5400000">
            <a:off x="4459613" y="3312786"/>
            <a:ext cx="6857999" cy="232427"/>
          </a:xfrm>
          <a:prstGeom prst="rect">
            <a:avLst/>
          </a:prstGeom>
          <a:solidFill>
            <a:srgbClr val="DAB6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8" name="Afbeelding 7" descr="logo_valkenburg_pp.png">
            <a:extLst>
              <a:ext uri="{FF2B5EF4-FFF2-40B4-BE49-F238E27FC236}">
                <a16:creationId xmlns:a16="http://schemas.microsoft.com/office/drawing/2014/main" id="{DD10C349-86D4-C867-2430-42D1E478A6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648" y="5604246"/>
            <a:ext cx="1154952" cy="1070256"/>
          </a:xfrm>
          <a:prstGeom prst="rect">
            <a:avLst/>
          </a:prstGeom>
        </p:spPr>
      </p:pic>
      <p:sp>
        <p:nvSpPr>
          <p:cNvPr id="9" name="Tekstvak 8">
            <a:extLst>
              <a:ext uri="{FF2B5EF4-FFF2-40B4-BE49-F238E27FC236}">
                <a16:creationId xmlns:a16="http://schemas.microsoft.com/office/drawing/2014/main" id="{A545983E-538E-3D55-607C-877ED3BFEB2F}"/>
              </a:ext>
            </a:extLst>
          </p:cNvPr>
          <p:cNvSpPr txBox="1"/>
          <p:nvPr/>
        </p:nvSpPr>
        <p:spPr>
          <a:xfrm>
            <a:off x="539552" y="1726356"/>
            <a:ext cx="4572000" cy="3970318"/>
          </a:xfrm>
          <a:prstGeom prst="rect">
            <a:avLst/>
          </a:prstGeom>
          <a:noFill/>
        </p:spPr>
        <p:txBody>
          <a:bodyPr wrap="square">
            <a:spAutoFit/>
          </a:bodyPr>
          <a:lstStyle/>
          <a:p>
            <a:r>
              <a:rPr lang="nl-NL" b="1" dirty="0"/>
              <a:t>Heldere en transparante procedure</a:t>
            </a:r>
          </a:p>
          <a:p>
            <a:pPr marL="285750" indent="-285750">
              <a:buFont typeface="Arial" panose="020B0604020202020204" pitchFamily="34" charset="0"/>
              <a:buChar char="•"/>
            </a:pPr>
            <a:r>
              <a:rPr lang="nl-NL" dirty="0"/>
              <a:t>openbare uitvraag; </a:t>
            </a:r>
          </a:p>
          <a:p>
            <a:pPr marL="285750" indent="-285750">
              <a:buFont typeface="Arial" panose="020B0604020202020204" pitchFamily="34" charset="0"/>
              <a:buChar char="•"/>
            </a:pPr>
            <a:r>
              <a:rPr lang="nl-NL" dirty="0"/>
              <a:t>gelijke informatie voor iedere inschrijver; </a:t>
            </a:r>
          </a:p>
          <a:p>
            <a:pPr marL="285750" indent="-285750">
              <a:buFont typeface="Arial" panose="020B0604020202020204" pitchFamily="34" charset="0"/>
              <a:buChar char="•"/>
            </a:pPr>
            <a:r>
              <a:rPr lang="nl-NL" dirty="0"/>
              <a:t>vragen uitsluitend via de Nota van Inlichtingen; </a:t>
            </a:r>
          </a:p>
          <a:p>
            <a:pPr marL="285750" indent="-285750">
              <a:buFont typeface="Arial" panose="020B0604020202020204" pitchFamily="34" charset="0"/>
              <a:buChar char="•"/>
            </a:pPr>
            <a:r>
              <a:rPr lang="nl-NL" dirty="0"/>
              <a:t>beoordeling volgens de vastgestelde systematiek; </a:t>
            </a:r>
          </a:p>
          <a:p>
            <a:pPr marL="285750" indent="-285750">
              <a:buFont typeface="Arial" panose="020B0604020202020204" pitchFamily="34" charset="0"/>
              <a:buChar char="•"/>
            </a:pPr>
            <a:r>
              <a:rPr lang="nl-NL" dirty="0"/>
              <a:t>conceptovereenkomst maakt onderdeel uit van de uitvraag. </a:t>
            </a:r>
          </a:p>
          <a:p>
            <a:r>
              <a:rPr lang="nl-NL" dirty="0"/>
              <a:t>De conceptovereenkomst bevat onder meer bepalingen over realisatie, zelfbewoning waar van toepassing, kettingbedingen en overige contractuele verplichtingen.</a:t>
            </a:r>
          </a:p>
          <a:p>
            <a:pPr>
              <a:buNone/>
            </a:pPr>
            <a:endParaRPr lang="nl-NL" dirty="0"/>
          </a:p>
        </p:txBody>
      </p:sp>
    </p:spTree>
    <p:extLst>
      <p:ext uri="{BB962C8B-B14F-4D97-AF65-F5344CB8AC3E}">
        <p14:creationId xmlns:p14="http://schemas.microsoft.com/office/powerpoint/2010/main" val="1267338136"/>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E26A4-94F5-C977-58EF-A65ADE084038}"/>
            </a:ext>
          </a:extLst>
        </p:cNvPr>
        <p:cNvGrpSpPr/>
        <p:nvPr/>
      </p:nvGrpSpPr>
      <p:grpSpPr>
        <a:xfrm>
          <a:off x="0" y="0"/>
          <a:ext cx="0" cy="0"/>
          <a:chOff x="0" y="0"/>
          <a:chExt cx="0" cy="0"/>
        </a:xfrm>
      </p:grpSpPr>
      <p:sp>
        <p:nvSpPr>
          <p:cNvPr id="3" name="Rechthoek 2">
            <a:extLst>
              <a:ext uri="{FF2B5EF4-FFF2-40B4-BE49-F238E27FC236}">
                <a16:creationId xmlns:a16="http://schemas.microsoft.com/office/drawing/2014/main" id="{BB1CA134-73E5-63B7-2DEE-5397B9891EEE}"/>
              </a:ext>
            </a:extLst>
          </p:cNvPr>
          <p:cNvSpPr/>
          <p:nvPr/>
        </p:nvSpPr>
        <p:spPr>
          <a:xfrm>
            <a:off x="395536" y="1628800"/>
            <a:ext cx="7422994" cy="3888432"/>
          </a:xfrm>
          <a:prstGeom prst="rect">
            <a:avLst/>
          </a:prstGeom>
          <a:solidFill>
            <a:srgbClr val="DAB6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nl-NL" dirty="0">
                <a:solidFill>
                  <a:schemeClr val="tx1"/>
                </a:solidFill>
              </a:rPr>
              <a:t>Planning verkoopprocedure</a:t>
            </a:r>
          </a:p>
          <a:p>
            <a:pPr marL="285750" indent="-285750">
              <a:buFont typeface="Arial" panose="020B0604020202020204" pitchFamily="34" charset="0"/>
              <a:buChar char="•"/>
            </a:pPr>
            <a:r>
              <a:rPr lang="nl-NL" dirty="0">
                <a:solidFill>
                  <a:schemeClr val="tx1"/>
                </a:solidFill>
              </a:rPr>
              <a:t>Publicatie uitvraag: 23 juni 2026 </a:t>
            </a:r>
          </a:p>
          <a:p>
            <a:pPr marL="285750" indent="-285750">
              <a:buFont typeface="Arial" panose="020B0604020202020204" pitchFamily="34" charset="0"/>
              <a:buChar char="•"/>
            </a:pPr>
            <a:r>
              <a:rPr lang="nl-NL" dirty="0">
                <a:solidFill>
                  <a:schemeClr val="tx1"/>
                </a:solidFill>
              </a:rPr>
              <a:t>Uiterste aanmelding schouw en plenaire presentatie: 7 juli 2026 </a:t>
            </a:r>
          </a:p>
          <a:p>
            <a:pPr marL="285750" indent="-285750">
              <a:buFont typeface="Arial" panose="020B0604020202020204" pitchFamily="34" charset="0"/>
              <a:buChar char="•"/>
            </a:pPr>
            <a:r>
              <a:rPr lang="nl-NL" dirty="0">
                <a:solidFill>
                  <a:schemeClr val="tx1"/>
                </a:solidFill>
              </a:rPr>
              <a:t>Schouw en plenaire presentatie: 9 juli 2026 </a:t>
            </a:r>
          </a:p>
          <a:p>
            <a:pPr marL="285750" indent="-285750">
              <a:buFont typeface="Arial" panose="020B0604020202020204" pitchFamily="34" charset="0"/>
              <a:buChar char="•"/>
            </a:pPr>
            <a:r>
              <a:rPr lang="nl-NL" dirty="0">
                <a:solidFill>
                  <a:schemeClr val="tx1"/>
                </a:solidFill>
              </a:rPr>
              <a:t>Uiterste indiening stedenbouwkundig ontwerp en bijlagen: 30 oktober 2026 vóór 12.00 uur </a:t>
            </a:r>
          </a:p>
          <a:p>
            <a:pPr marL="285750" indent="-285750">
              <a:buFont typeface="Arial" panose="020B0604020202020204" pitchFamily="34" charset="0"/>
              <a:buChar char="•"/>
            </a:pPr>
            <a:r>
              <a:rPr lang="nl-NL" dirty="0">
                <a:solidFill>
                  <a:schemeClr val="tx1"/>
                </a:solidFill>
              </a:rPr>
              <a:t>Bekendmaking geselecteerde partij per mail: eind december 2026 </a:t>
            </a:r>
          </a:p>
          <a:p>
            <a:pPr marL="285750" indent="-285750">
              <a:buFont typeface="Arial" panose="020B0604020202020204" pitchFamily="34" charset="0"/>
              <a:buChar char="•"/>
            </a:pPr>
            <a:r>
              <a:rPr lang="nl-NL" dirty="0">
                <a:solidFill>
                  <a:schemeClr val="tx1"/>
                </a:solidFill>
              </a:rPr>
              <a:t>Bekendmaking geselecteerde partij via website: eind december 2026 </a:t>
            </a:r>
          </a:p>
          <a:p>
            <a:endParaRPr lang="nl-NL" dirty="0">
              <a:solidFill>
                <a:schemeClr val="tx1"/>
              </a:solidFill>
            </a:endParaRPr>
          </a:p>
          <a:p>
            <a:r>
              <a:rPr lang="nl-NL" dirty="0">
                <a:solidFill>
                  <a:schemeClr val="tx1"/>
                </a:solidFill>
              </a:rPr>
              <a:t>Heeft u vragen?</a:t>
            </a:r>
          </a:p>
        </p:txBody>
      </p:sp>
      <p:sp>
        <p:nvSpPr>
          <p:cNvPr id="2" name="Titel 1">
            <a:extLst>
              <a:ext uri="{FF2B5EF4-FFF2-40B4-BE49-F238E27FC236}">
                <a16:creationId xmlns:a16="http://schemas.microsoft.com/office/drawing/2014/main" id="{E1EEB320-82E5-3B4F-FB31-C5988E34D422}"/>
              </a:ext>
            </a:extLst>
          </p:cNvPr>
          <p:cNvSpPr>
            <a:spLocks noGrp="1"/>
          </p:cNvSpPr>
          <p:nvPr>
            <p:ph type="ctrTitle"/>
          </p:nvPr>
        </p:nvSpPr>
        <p:spPr>
          <a:xfrm>
            <a:off x="323528" y="183498"/>
            <a:ext cx="7681298" cy="941246"/>
          </a:xfrm>
        </p:spPr>
        <p:txBody>
          <a:bodyPr>
            <a:normAutofit/>
          </a:bodyPr>
          <a:lstStyle/>
          <a:p>
            <a:pPr algn="l"/>
            <a:r>
              <a:rPr lang="nl-NL" sz="4000" dirty="0">
                <a:solidFill>
                  <a:srgbClr val="043062"/>
                </a:solidFill>
              </a:rPr>
              <a:t>Planning en vragen</a:t>
            </a:r>
          </a:p>
        </p:txBody>
      </p:sp>
      <p:sp>
        <p:nvSpPr>
          <p:cNvPr id="4" name="Rechthoek 3">
            <a:extLst>
              <a:ext uri="{FF2B5EF4-FFF2-40B4-BE49-F238E27FC236}">
                <a16:creationId xmlns:a16="http://schemas.microsoft.com/office/drawing/2014/main" id="{F6C69C54-FF37-1365-58BD-7A5766071634}"/>
              </a:ext>
            </a:extLst>
          </p:cNvPr>
          <p:cNvSpPr/>
          <p:nvPr/>
        </p:nvSpPr>
        <p:spPr>
          <a:xfrm rot="5400000">
            <a:off x="5314021" y="3028020"/>
            <a:ext cx="6858000" cy="801958"/>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5" name="Rechthoek 4">
            <a:extLst>
              <a:ext uri="{FF2B5EF4-FFF2-40B4-BE49-F238E27FC236}">
                <a16:creationId xmlns:a16="http://schemas.microsoft.com/office/drawing/2014/main" id="{5E69E5C8-8AEF-467F-AC23-8AEC23258715}"/>
              </a:ext>
            </a:extLst>
          </p:cNvPr>
          <p:cNvSpPr/>
          <p:nvPr/>
        </p:nvSpPr>
        <p:spPr>
          <a:xfrm rot="5400000">
            <a:off x="4726746" y="3219449"/>
            <a:ext cx="6858000" cy="419100"/>
          </a:xfrm>
          <a:prstGeom prst="rect">
            <a:avLst/>
          </a:prstGeom>
          <a:solidFill>
            <a:srgbClr val="0430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 6">
            <a:extLst>
              <a:ext uri="{FF2B5EF4-FFF2-40B4-BE49-F238E27FC236}">
                <a16:creationId xmlns:a16="http://schemas.microsoft.com/office/drawing/2014/main" id="{2080A140-87E0-E96F-A329-5BE1BE420E05}"/>
              </a:ext>
            </a:extLst>
          </p:cNvPr>
          <p:cNvSpPr/>
          <p:nvPr/>
        </p:nvSpPr>
        <p:spPr>
          <a:xfrm rot="5400000">
            <a:off x="4459613" y="3312786"/>
            <a:ext cx="6857999" cy="232427"/>
          </a:xfrm>
          <a:prstGeom prst="rect">
            <a:avLst/>
          </a:prstGeom>
          <a:solidFill>
            <a:srgbClr val="DAB6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8" name="Afbeelding 7" descr="logo_valkenburg_pp.png">
            <a:extLst>
              <a:ext uri="{FF2B5EF4-FFF2-40B4-BE49-F238E27FC236}">
                <a16:creationId xmlns:a16="http://schemas.microsoft.com/office/drawing/2014/main" id="{2A6D7CC9-B8D4-9515-6B92-FEED390BAD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648" y="5604246"/>
            <a:ext cx="1154952" cy="1070256"/>
          </a:xfrm>
          <a:prstGeom prst="rect">
            <a:avLst/>
          </a:prstGeom>
        </p:spPr>
      </p:pic>
    </p:spTree>
    <p:extLst>
      <p:ext uri="{BB962C8B-B14F-4D97-AF65-F5344CB8AC3E}">
        <p14:creationId xmlns:p14="http://schemas.microsoft.com/office/powerpoint/2010/main" val="2323378756"/>
      </p:ext>
    </p:extLst>
  </p:cSld>
  <p:clrMapOvr>
    <a:masterClrMapping/>
  </p:clrMapOvr>
  <p:transition spd="slow">
    <p:push dir="u"/>
  </p:transition>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 Sjabloon.pptx  -  Alleen-lezen" id="{05607414-5F26-4CDE-A1E5-C9503B710A4C}" vid="{3FA9297D-9466-42CD-B7E2-3E4174317A90}"/>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 Sjabloon</Template>
  <TotalTime>30</TotalTime>
  <Words>626</Words>
  <Application>Microsoft Office PowerPoint</Application>
  <PresentationFormat>Diavoorstelling (4:3)</PresentationFormat>
  <Paragraphs>88</Paragraphs>
  <Slides>8</Slides>
  <Notes>8</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8</vt:i4>
      </vt:variant>
    </vt:vector>
  </HeadingPairs>
  <TitlesOfParts>
    <vt:vector size="11" baseType="lpstr">
      <vt:lpstr>Arial</vt:lpstr>
      <vt:lpstr>Calibri</vt:lpstr>
      <vt:lpstr>Kantoorthema</vt:lpstr>
      <vt:lpstr>Welkom grondverkoop inclusief opstallen herontwikkeling en woningbouw in Broekhem  </vt:lpstr>
      <vt:lpstr>Waarom deze uitvraag?</vt:lpstr>
      <vt:lpstr>Drie locaties, drie verschillende opgaven</vt:lpstr>
      <vt:lpstr>Bosstraat 5 en 5A</vt:lpstr>
      <vt:lpstr>Keelstraat 1 en parkeerterrein</vt:lpstr>
      <vt:lpstr>Beoordeling</vt:lpstr>
      <vt:lpstr>Procedure en belangrijke voorwaarden</vt:lpstr>
      <vt:lpstr>Planning en vragen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Heidi Frank</dc:creator>
  <cp:lastModifiedBy>Heidi Frank</cp:lastModifiedBy>
  <cp:revision>2</cp:revision>
  <dcterms:created xsi:type="dcterms:W3CDTF">2026-07-09T07:04:38Z</dcterms:created>
  <dcterms:modified xsi:type="dcterms:W3CDTF">2026-07-09T07:34:50Z</dcterms:modified>
</cp:coreProperties>
</file>