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56" r:id="rId3"/>
    <p:sldId id="257" r:id="rId4"/>
    <p:sldId id="258" r:id="rId5"/>
    <p:sldId id="275" r:id="rId6"/>
    <p:sldId id="259" r:id="rId7"/>
    <p:sldId id="260" r:id="rId8"/>
    <p:sldId id="261" r:id="rId9"/>
    <p:sldId id="262" r:id="rId10"/>
    <p:sldId id="263" r:id="rId11"/>
    <p:sldId id="264" r:id="rId12"/>
    <p:sldId id="277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6" r:id="rId21"/>
  </p:sldIdLst>
  <p:sldSz cx="12192000" cy="6858000"/>
  <p:notesSz cx="7104063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750CC-DAA6-4750-B15B-43ABE74C7C31}" v="8" dt="2023-09-26T06:48:19.3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161" d="100"/>
          <a:sy n="161" d="100"/>
        </p:scale>
        <p:origin x="15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29F8A9-C7FD-3457-0FE2-2C1588E9D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89B4A56-2306-C355-75EA-5F76AD6FB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B5EBBA0-02D9-E1BB-0A69-44A174DF9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0AE51F-E924-DA28-AF56-6A0B8DE1E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7D297C-0684-FD75-2702-004995DC3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650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5741B1-D501-2AE1-09F0-FAE516CCB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03DE887-AA8E-ECC5-2987-2D0A0A2BD7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2833295-1808-AD75-6824-307989B2F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981A5AB-CFA5-C96D-2952-BAF72DCF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8550E0B-FF5E-0DDE-28E6-96C778FAB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64939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469F489-36C7-5938-10D3-7B184DA1C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F318FB-B6BF-D04E-9434-25DC23E8FD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11398DB-DA2C-575A-C0DD-28E2EA64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C7CA7A6-55BB-C434-D5EF-EC869FBB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5C83B5-3769-9082-D077-144185F5B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1831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8AB00B-0E01-703D-0210-BCDAE36FE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1AE025-6016-5921-2ED6-D63CE41DD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1AD80C9-2066-DCA7-0547-60F833BE5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D2FAC23-DEA7-09E2-1E92-6A846D87C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246B91A-D63E-5FD2-A3C3-07A589F1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813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D763AD-D156-A457-4CD2-7633A28BEC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75E1C5F-AAD1-14BA-52DC-A5034EDD2D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1984F18-8431-9527-F860-E9A82AD4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EC7F1A10-9E03-6EB3-02E5-69123F618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AB49F49-D36C-3F0B-A82E-D4A2603E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3129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B4DC41-4623-7AC9-0865-F312A889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559A09E-1CA5-356A-2E26-8680C3955F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2127EB6-25CD-791E-D4B3-33EC1D0F6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3492E5A-B71A-AEB0-0092-B0B12954BB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41949FFF-334F-0723-1829-B93402830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6613BFF-BE93-6DC7-FFB5-F66916031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86742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33C7AC-AA29-2F50-02A5-E227654E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453C9F-1591-C5DF-56A8-C48DA540F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A77AA9C-65C1-ECC3-A49C-9CF06D860A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21CC2DC1-F8F5-F292-D77D-8E8196B26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865487D-D5E9-4D3C-A786-A0B167EB34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30764BD0-3326-C5A2-8439-ABAB69D69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578ADE79-07AD-351A-390F-F8D05F00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DF2687B-0441-8E1A-7F11-ADF1D75DA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2639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4FDCF9-301A-BB24-A5E5-EE410C510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6A96BAD2-B600-A13F-FD6D-B1EFA548F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19BAF53E-2C82-713C-BEFB-699BA254D8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BF3B8AF-094D-4FCE-9CA2-A15CDF314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546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1767A3E7-12F4-1B43-9A61-A5A6B84CF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3010FFA-4E9A-2D55-CD80-074FBABA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2FA298F-E5D0-D8BE-FF73-7C0066E1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95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029B0B-DE5A-65A0-4321-73658C15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8CF6A4B-79D1-0B0C-0258-9CD2F9072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4896EE0-75AB-E2E5-273D-41893E13E1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5DA4523-2F24-B345-1529-D1E2756E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545DB6B-A650-8F51-D4CD-8E619B6C6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AA8CA93-5D0A-2E6F-FF94-C13CDDD2A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9934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618F21-949B-9BDD-223C-4A1A903AB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99CF2B74-3F7E-70E1-2BB6-D9AD538560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DD2F7E9-A6BD-B233-C99A-769A86B5A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56D24A3-AF9E-1EAC-5456-FF1B44371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D174214-6AC8-6F4C-98B5-A5052DBD9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2B08EEA-BF3B-2504-8AC8-D9E5EC0C9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0259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90763A0-B3BD-63E1-F252-68CFCF3F4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E9C5FCE-23B0-24D3-2E1A-C038B05AB5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3F4C28-7F84-76E9-FCF5-7331DA6457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A63FF7-FDB4-4470-A891-2E828C5A2EB9}" type="datetimeFigureOut">
              <a:rPr lang="nl-NL" smtClean="0"/>
              <a:t>26-10-2023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5363F3-5A44-7B76-D5DB-97AA087F5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73569AE-A009-3501-0FB5-B8E130D95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80D2-BE63-44C1-AC3F-3A61E9D03B0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71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14B72-481D-CFAB-49E3-5C8F07AB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Aanpak</a:t>
            </a:r>
            <a:r>
              <a:rPr lang="en-US" dirty="0"/>
              <a:t> Hotspots hemelwater </a:t>
            </a:r>
            <a:r>
              <a:rPr lang="en-US" dirty="0" err="1"/>
              <a:t>overlast</a:t>
            </a:r>
            <a:endParaRPr lang="nl-NL" dirty="0"/>
          </a:p>
        </p:txBody>
      </p:sp>
      <p:pic>
        <p:nvPicPr>
          <p:cNvPr id="1030" name="Picture 6" descr="Cijfers, logo en gemeentevlag - Gemeente Valkenburg aan de Geul">
            <a:extLst>
              <a:ext uri="{FF2B5EF4-FFF2-40B4-BE49-F238E27FC236}">
                <a16:creationId xmlns:a16="http://schemas.microsoft.com/office/drawing/2014/main" id="{10633D4C-6819-4AF1-9721-C6926D1509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5" y="434181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rt Breed: Verregend">
            <a:extLst>
              <a:ext uri="{FF2B5EF4-FFF2-40B4-BE49-F238E27FC236}">
                <a16:creationId xmlns:a16="http://schemas.microsoft.com/office/drawing/2014/main" id="{C594B2B3-CDFA-1CA7-9692-8E1DA70B7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58156"/>
            <a:ext cx="528637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4702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029FE6-DA38-7114-9B0E-B22E59AED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Aanbrengen</a:t>
            </a:r>
            <a:r>
              <a:rPr lang="en-US" sz="4400" dirty="0">
                <a:solidFill>
                  <a:schemeClr val="tx1"/>
                </a:solidFill>
              </a:rPr>
              <a:t> extra Kolken </a:t>
            </a:r>
            <a:r>
              <a:rPr lang="en-US" sz="4400" dirty="0" err="1">
                <a:solidFill>
                  <a:schemeClr val="tx1"/>
                </a:solidFill>
              </a:rPr>
              <a:t>bestaand</a:t>
            </a:r>
            <a:r>
              <a:rPr lang="en-US" sz="4400" dirty="0">
                <a:solidFill>
                  <a:schemeClr val="tx1"/>
                </a:solidFill>
              </a:rPr>
              <a:t> HWA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riool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5764A680-96E0-FDE9-EB1F-91A50F79A9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6086" y="1274115"/>
            <a:ext cx="7641836" cy="4604062"/>
          </a:xfrm>
        </p:spPr>
      </p:pic>
      <p:pic>
        <p:nvPicPr>
          <p:cNvPr id="9220" name="Picture 4" descr="Cijfers, logo en gemeentevlag - Gemeente Valkenburg aan de Geul">
            <a:extLst>
              <a:ext uri="{FF2B5EF4-FFF2-40B4-BE49-F238E27FC236}">
                <a16:creationId xmlns:a16="http://schemas.microsoft.com/office/drawing/2014/main" id="{0D61C1A4-F755-4A57-2FCD-44F59F6A2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63" y="365125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ijschrift: lijn 7">
            <a:extLst>
              <a:ext uri="{FF2B5EF4-FFF2-40B4-BE49-F238E27FC236}">
                <a16:creationId xmlns:a16="http://schemas.microsoft.com/office/drawing/2014/main" id="{82A09A0B-9FD1-215D-CA52-40A102C07133}"/>
              </a:ext>
            </a:extLst>
          </p:cNvPr>
          <p:cNvSpPr/>
          <p:nvPr/>
        </p:nvSpPr>
        <p:spPr>
          <a:xfrm>
            <a:off x="4818647" y="2994394"/>
            <a:ext cx="258679" cy="163895"/>
          </a:xfrm>
          <a:prstGeom prst="borderCallout1">
            <a:avLst>
              <a:gd name="adj1" fmla="val 18750"/>
              <a:gd name="adj2" fmla="val -8333"/>
              <a:gd name="adj3" fmla="val 6055"/>
              <a:gd name="adj4" fmla="val -871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724E89CF-B198-A9F9-D15C-FF1077E8E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83" y="2225842"/>
            <a:ext cx="4640224" cy="3417219"/>
          </a:xfrm>
          <a:prstGeom prst="rect">
            <a:avLst/>
          </a:prstGeom>
        </p:spPr>
      </p:pic>
      <p:sp>
        <p:nvSpPr>
          <p:cNvPr id="11" name="Bijschrift: lijn 10">
            <a:extLst>
              <a:ext uri="{FF2B5EF4-FFF2-40B4-BE49-F238E27FC236}">
                <a16:creationId xmlns:a16="http://schemas.microsoft.com/office/drawing/2014/main" id="{E4C214CF-9C00-6385-9ADB-E1BDA7F096D6}"/>
              </a:ext>
            </a:extLst>
          </p:cNvPr>
          <p:cNvSpPr/>
          <p:nvPr/>
        </p:nvSpPr>
        <p:spPr>
          <a:xfrm rot="240460">
            <a:off x="3394876" y="3248772"/>
            <a:ext cx="552645" cy="338055"/>
          </a:xfrm>
          <a:prstGeom prst="borderCallout1">
            <a:avLst>
              <a:gd name="adj1" fmla="val 44231"/>
              <a:gd name="adj2" fmla="val -4827"/>
              <a:gd name="adj3" fmla="val -20650"/>
              <a:gd name="adj4" fmla="val -1294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Bijschrift: lijn 11">
            <a:extLst>
              <a:ext uri="{FF2B5EF4-FFF2-40B4-BE49-F238E27FC236}">
                <a16:creationId xmlns:a16="http://schemas.microsoft.com/office/drawing/2014/main" id="{9392F230-535A-5AB7-5A72-6D316F937698}"/>
              </a:ext>
            </a:extLst>
          </p:cNvPr>
          <p:cNvSpPr/>
          <p:nvPr/>
        </p:nvSpPr>
        <p:spPr>
          <a:xfrm rot="655038">
            <a:off x="3844963" y="3886621"/>
            <a:ext cx="522244" cy="406102"/>
          </a:xfrm>
          <a:prstGeom prst="borderCallout1">
            <a:avLst>
              <a:gd name="adj1" fmla="val 44231"/>
              <a:gd name="adj2" fmla="val -4827"/>
              <a:gd name="adj3" fmla="val 61723"/>
              <a:gd name="adj4" fmla="val -542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B8F0956A-8547-56DE-6432-3B7476E50049}"/>
              </a:ext>
            </a:extLst>
          </p:cNvPr>
          <p:cNvSpPr/>
          <p:nvPr/>
        </p:nvSpPr>
        <p:spPr>
          <a:xfrm>
            <a:off x="9643309" y="1964994"/>
            <a:ext cx="78206" cy="74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8942364D-A952-38F4-29E3-BC78BB8C845F}"/>
              </a:ext>
            </a:extLst>
          </p:cNvPr>
          <p:cNvSpPr/>
          <p:nvPr/>
        </p:nvSpPr>
        <p:spPr>
          <a:xfrm>
            <a:off x="9114922" y="1479595"/>
            <a:ext cx="78206" cy="74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Rechthoek 14">
            <a:extLst>
              <a:ext uri="{FF2B5EF4-FFF2-40B4-BE49-F238E27FC236}">
                <a16:creationId xmlns:a16="http://schemas.microsoft.com/office/drawing/2014/main" id="{16A58D57-971A-8E9D-4092-B6C6BD1B9D67}"/>
              </a:ext>
            </a:extLst>
          </p:cNvPr>
          <p:cNvSpPr/>
          <p:nvPr/>
        </p:nvSpPr>
        <p:spPr>
          <a:xfrm>
            <a:off x="7457573" y="5036932"/>
            <a:ext cx="78206" cy="74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EACBC07-4DE1-6215-C8EE-41A2316D10E1}"/>
              </a:ext>
            </a:extLst>
          </p:cNvPr>
          <p:cNvSpPr/>
          <p:nvPr/>
        </p:nvSpPr>
        <p:spPr>
          <a:xfrm>
            <a:off x="7495673" y="4497516"/>
            <a:ext cx="78206" cy="74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F9A702FC-76CB-F42F-7DD8-6CA70F2B1264}"/>
              </a:ext>
            </a:extLst>
          </p:cNvPr>
          <p:cNvSpPr/>
          <p:nvPr/>
        </p:nvSpPr>
        <p:spPr>
          <a:xfrm>
            <a:off x="9998241" y="2313785"/>
            <a:ext cx="78206" cy="744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9" name="Rechte verbindingslijn met pijl 18">
            <a:extLst>
              <a:ext uri="{FF2B5EF4-FFF2-40B4-BE49-F238E27FC236}">
                <a16:creationId xmlns:a16="http://schemas.microsoft.com/office/drawing/2014/main" id="{8E21C06F-C4DC-5899-3286-0C27C07DED1E}"/>
              </a:ext>
            </a:extLst>
          </p:cNvPr>
          <p:cNvCxnSpPr/>
          <p:nvPr/>
        </p:nvCxnSpPr>
        <p:spPr>
          <a:xfrm>
            <a:off x="9197139" y="1419726"/>
            <a:ext cx="1402682" cy="1401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AE9B6F1A-D93F-10E2-C899-FFAAE0474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04898" y="3298173"/>
            <a:ext cx="2319742" cy="329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88C049-AD7E-1DDF-DDC2-B489CCF6E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83316" cy="1325563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Realiseren</a:t>
            </a:r>
            <a:r>
              <a:rPr lang="en-US" sz="4400" dirty="0">
                <a:solidFill>
                  <a:schemeClr val="tx1"/>
                </a:solidFill>
              </a:rPr>
              <a:t> grind/</a:t>
            </a:r>
            <a:r>
              <a:rPr lang="en-US" sz="4400" dirty="0" err="1">
                <a:solidFill>
                  <a:schemeClr val="tx1"/>
                </a:solidFill>
              </a:rPr>
              <a:t>zand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afvang</a:t>
            </a:r>
            <a:br>
              <a:rPr lang="nl-NL" sz="4400" dirty="0">
                <a:solidFill>
                  <a:schemeClr val="tx1"/>
                </a:solidFill>
              </a:rPr>
            </a:br>
            <a:r>
              <a:rPr lang="nl-NL" sz="2800" dirty="0">
                <a:solidFill>
                  <a:schemeClr val="tx1"/>
                </a:solidFill>
              </a:rPr>
              <a:t>Rioolinstroom verstopt bij elke bui waardoor het water over de weg stroomt en niet volledig via de buffers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E24F036-4FBA-116A-88E8-215B88A982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907" y="2253999"/>
            <a:ext cx="3404480" cy="4351338"/>
          </a:xfrm>
        </p:spPr>
      </p:pic>
      <p:pic>
        <p:nvPicPr>
          <p:cNvPr id="10242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B6ACF76D-B430-2927-7698-3AD9C07AE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4774" y="366713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35A34C0-4C4E-546C-77A8-475D55E966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417" y="2140660"/>
            <a:ext cx="6110454" cy="4578016"/>
          </a:xfrm>
          <a:prstGeom prst="rect">
            <a:avLst/>
          </a:prstGeom>
        </p:spPr>
      </p:pic>
      <p:sp>
        <p:nvSpPr>
          <p:cNvPr id="10" name="Pijl: links 9">
            <a:extLst>
              <a:ext uri="{FF2B5EF4-FFF2-40B4-BE49-F238E27FC236}">
                <a16:creationId xmlns:a16="http://schemas.microsoft.com/office/drawing/2014/main" id="{79B6744F-DF42-209F-1713-E4B7FB82486F}"/>
              </a:ext>
            </a:extLst>
          </p:cNvPr>
          <p:cNvSpPr/>
          <p:nvPr/>
        </p:nvSpPr>
        <p:spPr>
          <a:xfrm rot="11184681">
            <a:off x="1070810" y="4671261"/>
            <a:ext cx="691816" cy="25867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9201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965A0605-130E-6371-09C8-74326FB908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822496" y="-1092846"/>
            <a:ext cx="4134520" cy="10085856"/>
          </a:xfrm>
        </p:spPr>
      </p:pic>
      <p:sp>
        <p:nvSpPr>
          <p:cNvPr id="12" name="Pijl: gebogen 11">
            <a:extLst>
              <a:ext uri="{FF2B5EF4-FFF2-40B4-BE49-F238E27FC236}">
                <a16:creationId xmlns:a16="http://schemas.microsoft.com/office/drawing/2014/main" id="{7904DE31-E391-E73D-61BB-188D184C35F2}"/>
              </a:ext>
            </a:extLst>
          </p:cNvPr>
          <p:cNvSpPr/>
          <p:nvPr/>
        </p:nvSpPr>
        <p:spPr>
          <a:xfrm rot="17188263" flipH="1">
            <a:off x="3240235" y="2672453"/>
            <a:ext cx="255443" cy="376084"/>
          </a:xfrm>
          <a:prstGeom prst="bentArrow">
            <a:avLst>
              <a:gd name="adj1" fmla="val 25000"/>
              <a:gd name="adj2" fmla="val 27718"/>
              <a:gd name="adj3" fmla="val 25000"/>
              <a:gd name="adj4" fmla="val 43750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AAE1698-3892-27F3-343B-C53706E80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Afstroom</a:t>
            </a:r>
            <a:r>
              <a:rPr lang="en-US" dirty="0"/>
              <a:t> </a:t>
            </a:r>
            <a:r>
              <a:rPr lang="en-US" dirty="0" err="1"/>
              <a:t>richting</a:t>
            </a:r>
            <a:br>
              <a:rPr lang="en-US" sz="2400" dirty="0"/>
            </a:br>
            <a:r>
              <a:rPr lang="en-US" sz="2400" dirty="0" err="1"/>
              <a:t>Drempelconstructie</a:t>
            </a:r>
            <a:r>
              <a:rPr lang="en-US" sz="2400" dirty="0"/>
              <a:t> en </a:t>
            </a:r>
            <a:r>
              <a:rPr lang="en-US" sz="2400" dirty="0" err="1"/>
              <a:t>lijngoten</a:t>
            </a:r>
            <a:r>
              <a:rPr lang="en-US" sz="2400" dirty="0"/>
              <a:t> </a:t>
            </a:r>
            <a:r>
              <a:rPr lang="en-US" sz="2400" dirty="0" err="1"/>
              <a:t>aanbrengen</a:t>
            </a:r>
            <a:r>
              <a:rPr lang="en-US" sz="2400" dirty="0"/>
              <a:t> </a:t>
            </a:r>
            <a:r>
              <a:rPr lang="en-US" sz="2400" dirty="0" err="1"/>
              <a:t>zodat</a:t>
            </a:r>
            <a:r>
              <a:rPr lang="en-US" sz="2400" dirty="0"/>
              <a:t> het water </a:t>
            </a:r>
            <a:r>
              <a:rPr lang="en-US" sz="2400" dirty="0" err="1"/>
              <a:t>richting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 err="1"/>
              <a:t>vijver</a:t>
            </a:r>
            <a:r>
              <a:rPr lang="en-US" sz="2400" dirty="0"/>
              <a:t> Den </a:t>
            </a:r>
            <a:r>
              <a:rPr lang="en-US" sz="2400" dirty="0" err="1"/>
              <a:t>Halderpark</a:t>
            </a:r>
            <a:r>
              <a:rPr lang="en-US" sz="2400" dirty="0"/>
              <a:t> </a:t>
            </a:r>
            <a:r>
              <a:rPr lang="en-US" sz="2400" dirty="0" err="1"/>
              <a:t>stroomt</a:t>
            </a:r>
            <a:endParaRPr lang="nl-NL" dirty="0"/>
          </a:p>
        </p:txBody>
      </p:sp>
      <p:sp>
        <p:nvSpPr>
          <p:cNvPr id="6" name="Pijl: omlaag 5">
            <a:extLst>
              <a:ext uri="{FF2B5EF4-FFF2-40B4-BE49-F238E27FC236}">
                <a16:creationId xmlns:a16="http://schemas.microsoft.com/office/drawing/2014/main" id="{94C33015-0643-7AE6-4CBC-67149B797347}"/>
              </a:ext>
            </a:extLst>
          </p:cNvPr>
          <p:cNvSpPr/>
          <p:nvPr/>
        </p:nvSpPr>
        <p:spPr>
          <a:xfrm rot="11865634">
            <a:off x="3128908" y="2232240"/>
            <a:ext cx="101208" cy="520651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" name="Pijl: omlaag 6">
            <a:extLst>
              <a:ext uri="{FF2B5EF4-FFF2-40B4-BE49-F238E27FC236}">
                <a16:creationId xmlns:a16="http://schemas.microsoft.com/office/drawing/2014/main" id="{2D38A304-9379-99A2-DA0A-8D0F978E5B42}"/>
              </a:ext>
            </a:extLst>
          </p:cNvPr>
          <p:cNvSpPr/>
          <p:nvPr/>
        </p:nvSpPr>
        <p:spPr>
          <a:xfrm rot="6475091">
            <a:off x="4535896" y="2631782"/>
            <a:ext cx="10725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omlaag 7">
            <a:extLst>
              <a:ext uri="{FF2B5EF4-FFF2-40B4-BE49-F238E27FC236}">
                <a16:creationId xmlns:a16="http://schemas.microsoft.com/office/drawing/2014/main" id="{3D4444EC-B9D7-6AF6-606B-AA9CA50B36C1}"/>
              </a:ext>
            </a:extLst>
          </p:cNvPr>
          <p:cNvSpPr/>
          <p:nvPr/>
        </p:nvSpPr>
        <p:spPr>
          <a:xfrm rot="4224498">
            <a:off x="6535351" y="3140207"/>
            <a:ext cx="115862" cy="71279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omlaag 8">
            <a:extLst>
              <a:ext uri="{FF2B5EF4-FFF2-40B4-BE49-F238E27FC236}">
                <a16:creationId xmlns:a16="http://schemas.microsoft.com/office/drawing/2014/main" id="{965748C1-2C76-6551-97A3-1C095FAC4DB0}"/>
              </a:ext>
            </a:extLst>
          </p:cNvPr>
          <p:cNvSpPr/>
          <p:nvPr/>
        </p:nvSpPr>
        <p:spPr>
          <a:xfrm rot="9201398">
            <a:off x="8872986" y="4474493"/>
            <a:ext cx="10725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omlaag 9">
            <a:extLst>
              <a:ext uri="{FF2B5EF4-FFF2-40B4-BE49-F238E27FC236}">
                <a16:creationId xmlns:a16="http://schemas.microsoft.com/office/drawing/2014/main" id="{EB3650F3-0FEB-9C7F-1044-1AF3CBF721FC}"/>
              </a:ext>
            </a:extLst>
          </p:cNvPr>
          <p:cNvSpPr/>
          <p:nvPr/>
        </p:nvSpPr>
        <p:spPr>
          <a:xfrm rot="4899361">
            <a:off x="8816144" y="2957370"/>
            <a:ext cx="107257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rapezium 10">
            <a:extLst>
              <a:ext uri="{FF2B5EF4-FFF2-40B4-BE49-F238E27FC236}">
                <a16:creationId xmlns:a16="http://schemas.microsoft.com/office/drawing/2014/main" id="{A2D32C14-80DC-2553-CCC7-71EC326C748A}"/>
              </a:ext>
            </a:extLst>
          </p:cNvPr>
          <p:cNvSpPr/>
          <p:nvPr/>
        </p:nvSpPr>
        <p:spPr>
          <a:xfrm rot="11899987">
            <a:off x="3187704" y="2759168"/>
            <a:ext cx="160764" cy="78024"/>
          </a:xfrm>
          <a:prstGeom prst="trapezoi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Picture 6" descr="Cijfers, logo en gemeentevlag - Gemeente Valkenburg aan de Geul">
            <a:extLst>
              <a:ext uri="{FF2B5EF4-FFF2-40B4-BE49-F238E27FC236}">
                <a16:creationId xmlns:a16="http://schemas.microsoft.com/office/drawing/2014/main" id="{DC8765B0-7339-C0E4-8FDE-ECBEAD2E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05" y="365125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jl: omlaag 13">
            <a:extLst>
              <a:ext uri="{FF2B5EF4-FFF2-40B4-BE49-F238E27FC236}">
                <a16:creationId xmlns:a16="http://schemas.microsoft.com/office/drawing/2014/main" id="{1F0CBAE8-7E62-C4EF-1D5C-5465E6CA3944}"/>
              </a:ext>
            </a:extLst>
          </p:cNvPr>
          <p:cNvSpPr/>
          <p:nvPr/>
        </p:nvSpPr>
        <p:spPr>
          <a:xfrm rot="11865634">
            <a:off x="4924562" y="2736083"/>
            <a:ext cx="93026" cy="586218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52275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9EC9C2-5F48-5F5A-0062-E6C571367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Extra water </a:t>
            </a:r>
            <a:r>
              <a:rPr lang="en-US" sz="4400" dirty="0" err="1">
                <a:solidFill>
                  <a:schemeClr val="tx1"/>
                </a:solidFill>
              </a:rPr>
              <a:t>afvang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Wilhelminalaan</a:t>
            </a:r>
            <a:r>
              <a:rPr lang="en-US" sz="4400" dirty="0">
                <a:solidFill>
                  <a:schemeClr val="tx1"/>
                </a:solidFill>
              </a:rPr>
              <a:t> – </a:t>
            </a:r>
            <a:r>
              <a:rPr lang="en-US" sz="4400" dirty="0" err="1">
                <a:solidFill>
                  <a:schemeClr val="tx1"/>
                </a:solidFill>
              </a:rPr>
              <a:t>vijver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Halderpark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11266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11CB158D-33FF-8E1D-62C7-6ECC453BD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021" y="366713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6F55A9FA-2D6E-DA86-6EFF-B4CB42A95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967" y="2811008"/>
            <a:ext cx="9353550" cy="4038600"/>
          </a:xfrm>
          <a:prstGeom prst="rect">
            <a:avLst/>
          </a:prstGeom>
        </p:spPr>
      </p:pic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50DCF78D-CB16-5978-D5F8-6DF0AB712C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82482" y="1130528"/>
            <a:ext cx="6308519" cy="2240640"/>
          </a:xfrm>
        </p:spPr>
      </p:pic>
    </p:spTree>
    <p:extLst>
      <p:ext uri="{BB962C8B-B14F-4D97-AF65-F5344CB8AC3E}">
        <p14:creationId xmlns:p14="http://schemas.microsoft.com/office/powerpoint/2010/main" val="33011638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A2C81-8E5D-F602-7187-C681111D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Hoogtemeting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tbv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stroomrichting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hemelwater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12294" name="Picture 6" descr="Cijfers, logo en gemeentevlag - Gemeente Valkenburg aan de Geul">
            <a:extLst>
              <a:ext uri="{FF2B5EF4-FFF2-40B4-BE49-F238E27FC236}">
                <a16:creationId xmlns:a16="http://schemas.microsoft.com/office/drawing/2014/main" id="{C8BEAEAA-5E58-51DE-4974-74B1331E6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05" y="365125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EA35CA42-64BC-C1BD-33F0-F66F4777C6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609127"/>
              </p:ext>
            </p:extLst>
          </p:nvPr>
        </p:nvGraphicFramePr>
        <p:xfrm>
          <a:off x="838200" y="1582153"/>
          <a:ext cx="7464712" cy="5275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11334680" imgH="8010389" progId="AcroExch.Document.DC">
                  <p:embed/>
                </p:oleObj>
              </mc:Choice>
              <mc:Fallback>
                <p:oleObj name="Acrobat Document" r:id="rId3" imgW="11334680" imgH="8010389" progId="AcroExch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EA35CA42-64BC-C1BD-33F0-F66F4777C6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38200" y="1582153"/>
                        <a:ext cx="7464712" cy="5275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CFCF7CA4-C461-2BA9-9DED-42A98AC580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206230" y="2446044"/>
            <a:ext cx="4831037" cy="3108911"/>
          </a:xfrm>
        </p:spPr>
      </p:pic>
    </p:spTree>
    <p:extLst>
      <p:ext uri="{BB962C8B-B14F-4D97-AF65-F5344CB8AC3E}">
        <p14:creationId xmlns:p14="http://schemas.microsoft.com/office/powerpoint/2010/main" val="6349884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C05538-DC3C-21BB-99E5-7209F7C6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tx1"/>
                </a:solidFill>
              </a:rPr>
              <a:t>Plaatsen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afsluiter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br>
              <a:rPr lang="nl-NL" sz="4400" dirty="0">
                <a:solidFill>
                  <a:schemeClr val="tx1"/>
                </a:solidFill>
              </a:rPr>
            </a:br>
            <a:r>
              <a:rPr lang="nl-NL" sz="2800" dirty="0">
                <a:solidFill>
                  <a:schemeClr val="tx1"/>
                </a:solidFill>
              </a:rPr>
              <a:t>Put 1549</a:t>
            </a:r>
            <a:endParaRPr lang="nl-NL" dirty="0"/>
          </a:p>
        </p:txBody>
      </p:sp>
      <p:pic>
        <p:nvPicPr>
          <p:cNvPr id="13" name="Tijdelijke aanduiding voor inhoud 12">
            <a:extLst>
              <a:ext uri="{FF2B5EF4-FFF2-40B4-BE49-F238E27FC236}">
                <a16:creationId xmlns:a16="http://schemas.microsoft.com/office/drawing/2014/main" id="{F46C6DD6-6D7F-B603-D6CF-78C1C9336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254" y="2055813"/>
            <a:ext cx="9541356" cy="4351338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273FEAD-2B6A-9BF0-D265-249DDF29CA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458" y="0"/>
            <a:ext cx="4103283" cy="3683439"/>
          </a:xfrm>
          <a:prstGeom prst="rect">
            <a:avLst/>
          </a:prstGeom>
        </p:spPr>
      </p:pic>
      <p:sp>
        <p:nvSpPr>
          <p:cNvPr id="7" name="Pijl: links 6">
            <a:extLst>
              <a:ext uri="{FF2B5EF4-FFF2-40B4-BE49-F238E27FC236}">
                <a16:creationId xmlns:a16="http://schemas.microsoft.com/office/drawing/2014/main" id="{FFE5866E-1FED-BE33-CB67-AA055F17014E}"/>
              </a:ext>
            </a:extLst>
          </p:cNvPr>
          <p:cNvSpPr/>
          <p:nvPr/>
        </p:nvSpPr>
        <p:spPr>
          <a:xfrm rot="1130762">
            <a:off x="7705895" y="1529742"/>
            <a:ext cx="294900" cy="2535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6EA95C65-9509-DA91-E645-6E15C83CAD4D}"/>
              </a:ext>
            </a:extLst>
          </p:cNvPr>
          <p:cNvSpPr/>
          <p:nvPr/>
        </p:nvSpPr>
        <p:spPr>
          <a:xfrm rot="1075357">
            <a:off x="9014508" y="1809166"/>
            <a:ext cx="150394" cy="4932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links 8">
            <a:extLst>
              <a:ext uri="{FF2B5EF4-FFF2-40B4-BE49-F238E27FC236}">
                <a16:creationId xmlns:a16="http://schemas.microsoft.com/office/drawing/2014/main" id="{0A034D7E-8442-7637-51BF-19DBC50BA36C}"/>
              </a:ext>
            </a:extLst>
          </p:cNvPr>
          <p:cNvSpPr/>
          <p:nvPr/>
        </p:nvSpPr>
        <p:spPr>
          <a:xfrm rot="12142482">
            <a:off x="9548276" y="2186872"/>
            <a:ext cx="294900" cy="2535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" name="Pijl: links 7">
            <a:extLst>
              <a:ext uri="{FF2B5EF4-FFF2-40B4-BE49-F238E27FC236}">
                <a16:creationId xmlns:a16="http://schemas.microsoft.com/office/drawing/2014/main" id="{D50FFE93-9C0C-477F-1A84-32422A07DDD3}"/>
              </a:ext>
            </a:extLst>
          </p:cNvPr>
          <p:cNvSpPr/>
          <p:nvPr/>
        </p:nvSpPr>
        <p:spPr>
          <a:xfrm rot="6449241">
            <a:off x="8463768" y="2568329"/>
            <a:ext cx="294900" cy="2535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338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34CF5507-F5DD-0895-3332-BBFE3D75A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621" y="231713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2364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3AD407-334A-A03D-9D43-FD274B3A5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Putdeksels</a:t>
            </a:r>
            <a:r>
              <a:rPr lang="en-US" sz="4400" dirty="0">
                <a:solidFill>
                  <a:schemeClr val="tx1"/>
                </a:solidFill>
              </a:rPr>
              <a:t> HWA-</a:t>
            </a:r>
            <a:r>
              <a:rPr lang="en-US" sz="4400" dirty="0" err="1">
                <a:solidFill>
                  <a:schemeClr val="tx1"/>
                </a:solidFill>
              </a:rPr>
              <a:t>riool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vervangen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dirty="0"/>
              <a:t>d</a:t>
            </a:r>
            <a:r>
              <a:rPr lang="en-US" sz="4400" dirty="0">
                <a:solidFill>
                  <a:schemeClr val="tx1"/>
                </a:solidFill>
              </a:rPr>
              <a:t>oor </a:t>
            </a:r>
            <a:r>
              <a:rPr lang="en-US" sz="4400" dirty="0" err="1">
                <a:solidFill>
                  <a:schemeClr val="tx1"/>
                </a:solidFill>
              </a:rPr>
              <a:t>roostersdeksels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14" name="Tijdelijke aanduiding voor inhoud 13">
            <a:extLst>
              <a:ext uri="{FF2B5EF4-FFF2-40B4-BE49-F238E27FC236}">
                <a16:creationId xmlns:a16="http://schemas.microsoft.com/office/drawing/2014/main" id="{0A88D03F-9E13-6623-80CE-B2499375B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8687" y="1783557"/>
            <a:ext cx="4894456" cy="4351338"/>
          </a:xfr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F253CEBA-BBA0-2DFB-4923-3F67D5512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566" y="1783557"/>
            <a:ext cx="3895725" cy="2921794"/>
          </a:xfrm>
          <a:prstGeom prst="rect">
            <a:avLst/>
          </a:prstGeom>
        </p:spPr>
      </p:pic>
      <p:pic>
        <p:nvPicPr>
          <p:cNvPr id="3" name="Picture 6" descr="Cijfers, logo en gemeentevlag - Gemeente Valkenburg aan de Geul">
            <a:extLst>
              <a:ext uri="{FF2B5EF4-FFF2-40B4-BE49-F238E27FC236}">
                <a16:creationId xmlns:a16="http://schemas.microsoft.com/office/drawing/2014/main" id="{DCA1B55A-EF7B-29F8-C844-CC14B3453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2505" y="365125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5299F287-EF23-E3EB-2928-78914856BC6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791" b="26596"/>
          <a:stretch/>
        </p:blipFill>
        <p:spPr>
          <a:xfrm>
            <a:off x="7887955" y="4721026"/>
            <a:ext cx="2120492" cy="169465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404F463F-0A7B-A4B0-229B-C421E49BCD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2960" y="2447798"/>
            <a:ext cx="1978442" cy="3687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393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B766F-1AF0-530D-68F6-45544B89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Riool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Verbinding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realiseren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Muntstraat</a:t>
            </a:r>
            <a:r>
              <a:rPr lang="en-US" sz="4400" dirty="0">
                <a:solidFill>
                  <a:schemeClr val="tx1"/>
                </a:solidFill>
              </a:rPr>
              <a:t> - </a:t>
            </a:r>
            <a:r>
              <a:rPr lang="en-US" sz="4400" dirty="0" err="1">
                <a:solidFill>
                  <a:schemeClr val="tx1"/>
                </a:solidFill>
              </a:rPr>
              <a:t>Kerkstraat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9021ADF6-19A6-94AC-7102-968628F06C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6968" y="1535923"/>
            <a:ext cx="4914064" cy="4783545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BEFECCBF-ABFF-FFC7-49DE-C9B95A5D6D9F}"/>
              </a:ext>
            </a:extLst>
          </p:cNvPr>
          <p:cNvCxnSpPr>
            <a:cxnSpLocks/>
          </p:cNvCxnSpPr>
          <p:nvPr/>
        </p:nvCxnSpPr>
        <p:spPr>
          <a:xfrm flipV="1">
            <a:off x="6400800" y="2829175"/>
            <a:ext cx="174458" cy="924677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2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7A446D92-FEAC-FBC6-9EAB-A7CF65AA1A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420" y="230188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982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4EFD23-F305-2D95-4373-7A5F50A7B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Onderzoeken</a:t>
            </a:r>
            <a:r>
              <a:rPr lang="en-US" sz="4400" dirty="0">
                <a:solidFill>
                  <a:schemeClr val="tx1"/>
                </a:solidFill>
              </a:rPr>
              <a:t> extra afvoer via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Oud-</a:t>
            </a:r>
            <a:r>
              <a:rPr lang="en-US" sz="4400" dirty="0" err="1">
                <a:solidFill>
                  <a:schemeClr val="tx1"/>
                </a:solidFill>
              </a:rPr>
              <a:t>Valkenburgerweg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3100" dirty="0">
                <a:solidFill>
                  <a:schemeClr val="tx1"/>
                </a:solidFill>
              </a:rPr>
              <a:t>(</a:t>
            </a:r>
            <a:r>
              <a:rPr lang="en-US" sz="3100" dirty="0" err="1">
                <a:solidFill>
                  <a:schemeClr val="tx1"/>
                </a:solidFill>
              </a:rPr>
              <a:t>Sibbergrub</a:t>
            </a:r>
            <a:r>
              <a:rPr lang="en-US" sz="3100" dirty="0">
                <a:solidFill>
                  <a:schemeClr val="tx1"/>
                </a:solidFill>
              </a:rPr>
              <a:t> &gt; </a:t>
            </a:r>
            <a:r>
              <a:rPr lang="en-US" sz="3100" dirty="0" err="1">
                <a:solidFill>
                  <a:schemeClr val="tx1"/>
                </a:solidFill>
              </a:rPr>
              <a:t>visvijver</a:t>
            </a:r>
            <a:r>
              <a:rPr lang="en-US" sz="3100" dirty="0">
                <a:solidFill>
                  <a:schemeClr val="tx1"/>
                </a:solidFill>
              </a:rPr>
              <a:t>)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D9F943DF-E040-4CBB-2F5A-9ABEA7B6D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88227" y="1825625"/>
            <a:ext cx="5615546" cy="4351338"/>
          </a:xfrm>
        </p:spPr>
      </p:pic>
      <p:sp>
        <p:nvSpPr>
          <p:cNvPr id="6" name="Pijl: rechts 5">
            <a:extLst>
              <a:ext uri="{FF2B5EF4-FFF2-40B4-BE49-F238E27FC236}">
                <a16:creationId xmlns:a16="http://schemas.microsoft.com/office/drawing/2014/main" id="{EA33F0B5-AB42-1157-117F-9FFB24A32A0C}"/>
              </a:ext>
            </a:extLst>
          </p:cNvPr>
          <p:cNvSpPr/>
          <p:nvPr/>
        </p:nvSpPr>
        <p:spPr>
          <a:xfrm rot="18990820">
            <a:off x="4150894" y="4650205"/>
            <a:ext cx="577516" cy="72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Pijl: rechts 8">
            <a:extLst>
              <a:ext uri="{FF2B5EF4-FFF2-40B4-BE49-F238E27FC236}">
                <a16:creationId xmlns:a16="http://schemas.microsoft.com/office/drawing/2014/main" id="{8574B9D0-22E6-83F5-9019-549D159321FA}"/>
              </a:ext>
            </a:extLst>
          </p:cNvPr>
          <p:cNvSpPr/>
          <p:nvPr/>
        </p:nvSpPr>
        <p:spPr>
          <a:xfrm rot="19547767">
            <a:off x="6891154" y="4367656"/>
            <a:ext cx="577516" cy="72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Pijl: rechts 9">
            <a:extLst>
              <a:ext uri="{FF2B5EF4-FFF2-40B4-BE49-F238E27FC236}">
                <a16:creationId xmlns:a16="http://schemas.microsoft.com/office/drawing/2014/main" id="{9D5E82A4-B8CC-1151-6BF2-A46B482A21C1}"/>
              </a:ext>
            </a:extLst>
          </p:cNvPr>
          <p:cNvSpPr/>
          <p:nvPr/>
        </p:nvSpPr>
        <p:spPr>
          <a:xfrm rot="1903268">
            <a:off x="5572897" y="3965199"/>
            <a:ext cx="577516" cy="72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Pijl: rechts 10">
            <a:extLst>
              <a:ext uri="{FF2B5EF4-FFF2-40B4-BE49-F238E27FC236}">
                <a16:creationId xmlns:a16="http://schemas.microsoft.com/office/drawing/2014/main" id="{984A3E2A-DECE-40AA-F5DF-1274D03CDD84}"/>
              </a:ext>
            </a:extLst>
          </p:cNvPr>
          <p:cNvSpPr/>
          <p:nvPr/>
        </p:nvSpPr>
        <p:spPr>
          <a:xfrm rot="14602898">
            <a:off x="4565702" y="2906820"/>
            <a:ext cx="577516" cy="7219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13" name="Pijl: gebogen 12">
            <a:extLst>
              <a:ext uri="{FF2B5EF4-FFF2-40B4-BE49-F238E27FC236}">
                <a16:creationId xmlns:a16="http://schemas.microsoft.com/office/drawing/2014/main" id="{65E37C48-6543-B47F-30D6-0A04A85D8B5A}"/>
              </a:ext>
            </a:extLst>
          </p:cNvPr>
          <p:cNvSpPr/>
          <p:nvPr/>
        </p:nvSpPr>
        <p:spPr>
          <a:xfrm>
            <a:off x="4977229" y="3320692"/>
            <a:ext cx="144045" cy="498074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288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8A15F8-0537-5303-91F9-DBC86A407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Burgers </a:t>
            </a:r>
            <a:r>
              <a:rPr lang="en-US" sz="4400" dirty="0" err="1">
                <a:solidFill>
                  <a:schemeClr val="tx1"/>
                </a:solidFill>
              </a:rPr>
              <a:t>adviseren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dirty="0"/>
              <a:t>over </a:t>
            </a:r>
            <a:r>
              <a:rPr lang="en-US" dirty="0" err="1"/>
              <a:t>kleine</a:t>
            </a:r>
            <a:r>
              <a:rPr lang="en-US" dirty="0"/>
              <a:t> </a:t>
            </a:r>
            <a:r>
              <a:rPr lang="en-US" dirty="0" err="1"/>
              <a:t>maatregelen</a:t>
            </a:r>
            <a:r>
              <a:rPr lang="en-US" dirty="0"/>
              <a:t> </a:t>
            </a:r>
            <a:br>
              <a:rPr lang="en-US" dirty="0"/>
            </a:br>
            <a:r>
              <a:rPr lang="en-US" sz="2700" dirty="0" err="1"/>
              <a:t>b.v.</a:t>
            </a:r>
            <a:r>
              <a:rPr lang="en-US" sz="2700" dirty="0"/>
              <a:t> </a:t>
            </a:r>
            <a:r>
              <a:rPr lang="en-US" sz="2700" dirty="0" err="1">
                <a:solidFill>
                  <a:schemeClr val="tx1"/>
                </a:solidFill>
              </a:rPr>
              <a:t>Aanbrengen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schotten</a:t>
            </a:r>
            <a:r>
              <a:rPr lang="en-US" sz="2700" dirty="0"/>
              <a:t>, </a:t>
            </a:r>
            <a:r>
              <a:rPr lang="en-US" sz="2700" dirty="0" err="1"/>
              <a:t>dicht</a:t>
            </a:r>
            <a:r>
              <a:rPr lang="en-US" sz="2700" dirty="0"/>
              <a:t> </a:t>
            </a:r>
            <a:r>
              <a:rPr lang="en-US" sz="2700" dirty="0" err="1"/>
              <a:t>maken</a:t>
            </a:r>
            <a:r>
              <a:rPr lang="en-US" sz="2700" dirty="0"/>
              <a:t> </a:t>
            </a:r>
            <a:r>
              <a:rPr lang="en-US" sz="2700" dirty="0" err="1">
                <a:solidFill>
                  <a:schemeClr val="tx1"/>
                </a:solidFill>
              </a:rPr>
              <a:t>kelder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doorvoeren</a:t>
            </a:r>
            <a:r>
              <a:rPr lang="en-US" sz="2700" dirty="0">
                <a:solidFill>
                  <a:schemeClr val="tx1"/>
                </a:solidFill>
              </a:rPr>
              <a:t>, </a:t>
            </a:r>
            <a:r>
              <a:rPr lang="en-US" sz="2700" dirty="0" err="1">
                <a:solidFill>
                  <a:schemeClr val="tx1"/>
                </a:solidFill>
              </a:rPr>
              <a:t>verbetering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ontluchting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riool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ect</a:t>
            </a:r>
            <a:r>
              <a:rPr lang="en-US" sz="2700" dirty="0">
                <a:solidFill>
                  <a:schemeClr val="tx1"/>
                </a:solidFill>
              </a:rPr>
              <a:t>.</a:t>
            </a:r>
            <a:br>
              <a:rPr lang="nl-NL" sz="27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F5E6A8FC-39D3-265C-A965-C012DD70BE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8747" y="3758849"/>
            <a:ext cx="4760065" cy="2418113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9AEBFA5-80C9-82C0-98CA-EB9E9F9D5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108" y="1594686"/>
            <a:ext cx="5862387" cy="226891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9AD8CC6-DDD1-7A8D-26B5-8B5A563FE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188" y="3350795"/>
            <a:ext cx="4904887" cy="2315326"/>
          </a:xfrm>
          <a:prstGeom prst="rect">
            <a:avLst/>
          </a:prstGeom>
        </p:spPr>
      </p:pic>
      <p:pic>
        <p:nvPicPr>
          <p:cNvPr id="1026" name="Picture 2" descr="Wateroverlast bij hevige regenval | Waterdefender beschermt">
            <a:extLst>
              <a:ext uri="{FF2B5EF4-FFF2-40B4-BE49-F238E27FC236}">
                <a16:creationId xmlns:a16="http://schemas.microsoft.com/office/drawing/2014/main" id="{7982E389-07DA-14E0-8E5C-64D8E10FC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6" y="1594686"/>
            <a:ext cx="2985837" cy="223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elderkoekoek aanpassen | Hoogheemraadschap Hollands Noorderkwartier">
            <a:extLst>
              <a:ext uri="{FF2B5EF4-FFF2-40B4-BE49-F238E27FC236}">
                <a16:creationId xmlns:a16="http://schemas.microsoft.com/office/drawing/2014/main" id="{42436724-398E-436E-C7E1-5B841957D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16" y="4735930"/>
            <a:ext cx="5133474" cy="201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76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65933D9-CB17-BA76-7816-5EEC5549A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381" y="0"/>
            <a:ext cx="7379666" cy="6858000"/>
          </a:xfrm>
          <a:prstGeom prst="rect">
            <a:avLst/>
          </a:prstGeom>
        </p:spPr>
      </p:pic>
      <p:sp>
        <p:nvSpPr>
          <p:cNvPr id="8" name="Bijschrift: lijn 7">
            <a:extLst>
              <a:ext uri="{FF2B5EF4-FFF2-40B4-BE49-F238E27FC236}">
                <a16:creationId xmlns:a16="http://schemas.microsoft.com/office/drawing/2014/main" id="{BB5740FB-A2C5-ABF6-2CC4-A336EEBBF81E}"/>
              </a:ext>
            </a:extLst>
          </p:cNvPr>
          <p:cNvSpPr/>
          <p:nvPr/>
        </p:nvSpPr>
        <p:spPr>
          <a:xfrm flipH="1">
            <a:off x="1829380" y="3893272"/>
            <a:ext cx="1324168" cy="581891"/>
          </a:xfrm>
          <a:prstGeom prst="borderCallout1">
            <a:avLst>
              <a:gd name="adj1" fmla="val -12520"/>
              <a:gd name="adj2" fmla="val -82745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6. </a:t>
            </a:r>
            <a:r>
              <a:rPr lang="en-US" sz="1100" dirty="0" err="1">
                <a:solidFill>
                  <a:schemeClr val="tx1"/>
                </a:solidFill>
              </a:rPr>
              <a:t>Aanpassen</a:t>
            </a:r>
            <a:r>
              <a:rPr lang="en-US" sz="1100" dirty="0"/>
              <a:t> </a:t>
            </a:r>
            <a:r>
              <a:rPr lang="en-US" sz="1100" dirty="0" err="1">
                <a:solidFill>
                  <a:schemeClr val="tx1"/>
                </a:solidFill>
              </a:rPr>
              <a:t>bushalte</a:t>
            </a:r>
            <a:r>
              <a:rPr lang="en-US" sz="1100" dirty="0"/>
              <a:t> </a:t>
            </a:r>
            <a:r>
              <a:rPr lang="en-US" sz="1100" dirty="0" err="1">
                <a:solidFill>
                  <a:schemeClr val="tx1"/>
                </a:solidFill>
              </a:rPr>
              <a:t>Blokbreker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9" name="Bijschrift: lijn 8">
            <a:extLst>
              <a:ext uri="{FF2B5EF4-FFF2-40B4-BE49-F238E27FC236}">
                <a16:creationId xmlns:a16="http://schemas.microsoft.com/office/drawing/2014/main" id="{48AB5849-61B5-41BC-17B5-6976D120A9FC}"/>
              </a:ext>
            </a:extLst>
          </p:cNvPr>
          <p:cNvSpPr/>
          <p:nvPr/>
        </p:nvSpPr>
        <p:spPr>
          <a:xfrm flipH="1">
            <a:off x="1829380" y="1916834"/>
            <a:ext cx="1324168" cy="581891"/>
          </a:xfrm>
          <a:prstGeom prst="borderCallout1">
            <a:avLst>
              <a:gd name="adj1" fmla="val 286290"/>
              <a:gd name="adj2" fmla="val -103670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3. </a:t>
            </a:r>
            <a:r>
              <a:rPr lang="en-US" sz="1100" dirty="0" err="1">
                <a:solidFill>
                  <a:schemeClr val="tx1"/>
                </a:solidFill>
              </a:rPr>
              <a:t>Aanpassen</a:t>
            </a:r>
            <a:r>
              <a:rPr lang="en-US" sz="1100" dirty="0"/>
              <a:t> </a:t>
            </a:r>
            <a:r>
              <a:rPr lang="en-US" sz="1100" dirty="0">
                <a:solidFill>
                  <a:schemeClr val="tx1"/>
                </a:solidFill>
              </a:rPr>
              <a:t>minder </a:t>
            </a:r>
            <a:r>
              <a:rPr lang="en-US" sz="1100" dirty="0" err="1">
                <a:solidFill>
                  <a:schemeClr val="tx1"/>
                </a:solidFill>
              </a:rPr>
              <a:t>valide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oversteek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0" name="Bijschrift: lijn 9">
            <a:extLst>
              <a:ext uri="{FF2B5EF4-FFF2-40B4-BE49-F238E27FC236}">
                <a16:creationId xmlns:a16="http://schemas.microsoft.com/office/drawing/2014/main" id="{55F0FC5C-D33E-B9F8-4350-74B4F46BE9E9}"/>
              </a:ext>
            </a:extLst>
          </p:cNvPr>
          <p:cNvSpPr/>
          <p:nvPr/>
        </p:nvSpPr>
        <p:spPr>
          <a:xfrm flipH="1">
            <a:off x="1829380" y="2545051"/>
            <a:ext cx="1324168" cy="581891"/>
          </a:xfrm>
          <a:prstGeom prst="borderCallout1">
            <a:avLst>
              <a:gd name="adj1" fmla="val 179146"/>
              <a:gd name="adj2" fmla="val -100531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4. </a:t>
            </a:r>
            <a:r>
              <a:rPr lang="en-US" sz="1100" dirty="0" err="1">
                <a:solidFill>
                  <a:schemeClr val="tx1"/>
                </a:solidFill>
              </a:rPr>
              <a:t>Ophalen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verzakte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banden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1" name="Bijschrift: lijn 10">
            <a:extLst>
              <a:ext uri="{FF2B5EF4-FFF2-40B4-BE49-F238E27FC236}">
                <a16:creationId xmlns:a16="http://schemas.microsoft.com/office/drawing/2014/main" id="{75819D09-CE0E-5698-7E7C-DEAAD6178A1A}"/>
              </a:ext>
            </a:extLst>
          </p:cNvPr>
          <p:cNvSpPr/>
          <p:nvPr/>
        </p:nvSpPr>
        <p:spPr>
          <a:xfrm flipH="1">
            <a:off x="1884451" y="1156782"/>
            <a:ext cx="1324168" cy="667977"/>
          </a:xfrm>
          <a:prstGeom prst="borderCallout1">
            <a:avLst>
              <a:gd name="adj1" fmla="val 193083"/>
              <a:gd name="adj2" fmla="val -100008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2. </a:t>
            </a:r>
            <a:r>
              <a:rPr lang="en-US" sz="1100" dirty="0" err="1">
                <a:solidFill>
                  <a:schemeClr val="tx1"/>
                </a:solidFill>
              </a:rPr>
              <a:t>Herinrichten</a:t>
            </a:r>
            <a:r>
              <a:rPr lang="en-US" sz="1100" dirty="0">
                <a:solidFill>
                  <a:schemeClr val="tx1"/>
                </a:solidFill>
              </a:rPr>
              <a:t> P-</a:t>
            </a:r>
            <a:r>
              <a:rPr lang="en-US" sz="1100" dirty="0" err="1">
                <a:solidFill>
                  <a:schemeClr val="tx1"/>
                </a:solidFill>
              </a:rPr>
              <a:t>plaats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brandweer</a:t>
            </a:r>
            <a:endParaRPr lang="en-US" sz="1100" dirty="0">
              <a:solidFill>
                <a:schemeClr val="tx1"/>
              </a:solidFill>
            </a:endParaRPr>
          </a:p>
          <a:p>
            <a:pPr algn="ctr"/>
            <a:r>
              <a:rPr lang="en-US" sz="1050" dirty="0">
                <a:solidFill>
                  <a:schemeClr val="tx1"/>
                </a:solidFill>
              </a:rPr>
              <a:t>(</a:t>
            </a:r>
            <a:r>
              <a:rPr lang="en-US" sz="800" dirty="0">
                <a:solidFill>
                  <a:schemeClr val="tx1"/>
                </a:solidFill>
              </a:rPr>
              <a:t>bestaande doorvoer Geul)</a:t>
            </a:r>
            <a:endParaRPr lang="nl-NL" sz="1050" dirty="0">
              <a:solidFill>
                <a:schemeClr val="tx1"/>
              </a:solidFill>
            </a:endParaRPr>
          </a:p>
        </p:txBody>
      </p:sp>
      <p:sp>
        <p:nvSpPr>
          <p:cNvPr id="12" name="Bijschrift: lijn 11">
            <a:extLst>
              <a:ext uri="{FF2B5EF4-FFF2-40B4-BE49-F238E27FC236}">
                <a16:creationId xmlns:a16="http://schemas.microsoft.com/office/drawing/2014/main" id="{CB58DB72-C255-3DBF-25F8-E232BF44AB24}"/>
              </a:ext>
            </a:extLst>
          </p:cNvPr>
          <p:cNvSpPr/>
          <p:nvPr/>
        </p:nvSpPr>
        <p:spPr>
          <a:xfrm flipH="1">
            <a:off x="1589629" y="76201"/>
            <a:ext cx="1436527" cy="845272"/>
          </a:xfrm>
          <a:prstGeom prst="borderCallout1">
            <a:avLst>
              <a:gd name="adj1" fmla="val 265833"/>
              <a:gd name="adj2" fmla="val -110129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1. Extra hemelwater afvoer P-</a:t>
            </a:r>
            <a:r>
              <a:rPr lang="en-US" sz="1100" dirty="0" err="1">
                <a:solidFill>
                  <a:schemeClr val="tx1"/>
                </a:solidFill>
              </a:rPr>
              <a:t>plaats</a:t>
            </a:r>
            <a:r>
              <a:rPr lang="en-US" sz="1100" dirty="0">
                <a:solidFill>
                  <a:schemeClr val="tx1"/>
                </a:solidFill>
              </a:rPr>
              <a:t>  Wilheminalaan nr 41 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(bestaande doorvoer Geul)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3" name="Bijschrift: lijn 12">
            <a:extLst>
              <a:ext uri="{FF2B5EF4-FFF2-40B4-BE49-F238E27FC236}">
                <a16:creationId xmlns:a16="http://schemas.microsoft.com/office/drawing/2014/main" id="{5AC9EB91-047E-F212-B2BB-CA4BB09C553E}"/>
              </a:ext>
            </a:extLst>
          </p:cNvPr>
          <p:cNvSpPr/>
          <p:nvPr/>
        </p:nvSpPr>
        <p:spPr>
          <a:xfrm>
            <a:off x="6738240" y="708854"/>
            <a:ext cx="1324167" cy="667977"/>
          </a:xfrm>
          <a:prstGeom prst="borderCallout1">
            <a:avLst>
              <a:gd name="adj1" fmla="val 300030"/>
              <a:gd name="adj2" fmla="val -158465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9a. </a:t>
            </a:r>
            <a:r>
              <a:rPr lang="en-US" sz="1100" dirty="0" err="1">
                <a:solidFill>
                  <a:schemeClr val="tx1"/>
                </a:solidFill>
              </a:rPr>
              <a:t>Aanbrengen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drempel</a:t>
            </a:r>
            <a:r>
              <a:rPr lang="en-US" sz="1100" dirty="0">
                <a:solidFill>
                  <a:schemeClr val="tx1"/>
                </a:solidFill>
              </a:rPr>
              <a:t> en </a:t>
            </a:r>
            <a:r>
              <a:rPr lang="en-US" sz="1100" dirty="0" err="1">
                <a:solidFill>
                  <a:schemeClr val="tx1"/>
                </a:solidFill>
              </a:rPr>
              <a:t>goot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constructie</a:t>
            </a:r>
            <a:r>
              <a:rPr lang="en-US" sz="1100" dirty="0">
                <a:solidFill>
                  <a:schemeClr val="tx1"/>
                </a:solidFill>
              </a:rPr>
              <a:t>. </a:t>
            </a:r>
          </a:p>
          <a:p>
            <a:pPr algn="ctr"/>
            <a:r>
              <a:rPr lang="en-US" sz="800" dirty="0">
                <a:solidFill>
                  <a:schemeClr val="tx1"/>
                </a:solidFill>
              </a:rPr>
              <a:t>(bestaande doorvoer Geul)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4" name="Bijschrift: lijn 13">
            <a:extLst>
              <a:ext uri="{FF2B5EF4-FFF2-40B4-BE49-F238E27FC236}">
                <a16:creationId xmlns:a16="http://schemas.microsoft.com/office/drawing/2014/main" id="{8046D7B0-68C8-3EAC-F38D-81A307172645}"/>
              </a:ext>
            </a:extLst>
          </p:cNvPr>
          <p:cNvSpPr/>
          <p:nvPr/>
        </p:nvSpPr>
        <p:spPr>
          <a:xfrm>
            <a:off x="5679426" y="1683543"/>
            <a:ext cx="1058814" cy="581891"/>
          </a:xfrm>
          <a:prstGeom prst="borderCallout1">
            <a:avLst>
              <a:gd name="adj1" fmla="val 217242"/>
              <a:gd name="adj2" fmla="val -80652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12. </a:t>
            </a:r>
            <a:r>
              <a:rPr lang="en-US" sz="1100" dirty="0" err="1">
                <a:solidFill>
                  <a:schemeClr val="tx1"/>
                </a:solidFill>
              </a:rPr>
              <a:t>Plaatsen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afsluiter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5" name="Bijschrift: lijn 14">
            <a:extLst>
              <a:ext uri="{FF2B5EF4-FFF2-40B4-BE49-F238E27FC236}">
                <a16:creationId xmlns:a16="http://schemas.microsoft.com/office/drawing/2014/main" id="{249D159D-46C6-1E19-2E00-4603A0E9241B}"/>
              </a:ext>
            </a:extLst>
          </p:cNvPr>
          <p:cNvSpPr/>
          <p:nvPr/>
        </p:nvSpPr>
        <p:spPr>
          <a:xfrm flipH="1">
            <a:off x="4023320" y="5938945"/>
            <a:ext cx="1324168" cy="581891"/>
          </a:xfrm>
          <a:prstGeom prst="borderCallout1">
            <a:avLst>
              <a:gd name="adj1" fmla="val -26743"/>
              <a:gd name="adj2" fmla="val -71566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7. </a:t>
            </a:r>
            <a:r>
              <a:rPr lang="en-US" sz="1100" dirty="0" err="1">
                <a:solidFill>
                  <a:schemeClr val="tx1"/>
                </a:solidFill>
              </a:rPr>
              <a:t>Aanbrengen</a:t>
            </a:r>
            <a:r>
              <a:rPr lang="en-US" sz="1100" dirty="0">
                <a:solidFill>
                  <a:schemeClr val="tx1"/>
                </a:solidFill>
              </a:rPr>
              <a:t> extra Kolken </a:t>
            </a:r>
            <a:r>
              <a:rPr lang="en-US" sz="1100" dirty="0" err="1">
                <a:solidFill>
                  <a:schemeClr val="tx1"/>
                </a:solidFill>
              </a:rPr>
              <a:t>bestaand</a:t>
            </a:r>
            <a:r>
              <a:rPr lang="en-US" sz="1100" dirty="0">
                <a:solidFill>
                  <a:schemeClr val="tx1"/>
                </a:solidFill>
              </a:rPr>
              <a:t> HWA </a:t>
            </a:r>
            <a:r>
              <a:rPr lang="en-US" sz="1100" dirty="0" err="1">
                <a:solidFill>
                  <a:schemeClr val="tx1"/>
                </a:solidFill>
              </a:rPr>
              <a:t>riool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6" name="Bijschrift: lijn 15">
            <a:extLst>
              <a:ext uri="{FF2B5EF4-FFF2-40B4-BE49-F238E27FC236}">
                <a16:creationId xmlns:a16="http://schemas.microsoft.com/office/drawing/2014/main" id="{602EFE0E-31D0-4ECD-7838-E0379E691050}"/>
              </a:ext>
            </a:extLst>
          </p:cNvPr>
          <p:cNvSpPr/>
          <p:nvPr/>
        </p:nvSpPr>
        <p:spPr>
          <a:xfrm>
            <a:off x="6982690" y="5938945"/>
            <a:ext cx="1192172" cy="581891"/>
          </a:xfrm>
          <a:prstGeom prst="borderCallout1">
            <a:avLst>
              <a:gd name="adj1" fmla="val 157280"/>
              <a:gd name="adj2" fmla="val -102855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8. </a:t>
            </a:r>
            <a:r>
              <a:rPr lang="en-US" sz="1100" dirty="0" err="1">
                <a:solidFill>
                  <a:schemeClr val="tx1"/>
                </a:solidFill>
              </a:rPr>
              <a:t>Realiseren</a:t>
            </a:r>
            <a:r>
              <a:rPr lang="en-US" sz="1100" dirty="0">
                <a:solidFill>
                  <a:schemeClr val="tx1"/>
                </a:solidFill>
              </a:rPr>
              <a:t> grind/</a:t>
            </a:r>
            <a:r>
              <a:rPr lang="en-US" sz="1100" dirty="0" err="1">
                <a:solidFill>
                  <a:schemeClr val="tx1"/>
                </a:solidFill>
              </a:rPr>
              <a:t>zandvang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7" name="Bijschrift: lijn 16">
            <a:extLst>
              <a:ext uri="{FF2B5EF4-FFF2-40B4-BE49-F238E27FC236}">
                <a16:creationId xmlns:a16="http://schemas.microsoft.com/office/drawing/2014/main" id="{DEFADB97-8410-C801-8F5E-2802B5E8B6A4}"/>
              </a:ext>
            </a:extLst>
          </p:cNvPr>
          <p:cNvSpPr/>
          <p:nvPr/>
        </p:nvSpPr>
        <p:spPr>
          <a:xfrm flipH="1">
            <a:off x="1829380" y="3173268"/>
            <a:ext cx="1324168" cy="655347"/>
          </a:xfrm>
          <a:prstGeom prst="borderCallout1">
            <a:avLst>
              <a:gd name="adj1" fmla="val 47059"/>
              <a:gd name="adj2" fmla="val -102101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5. </a:t>
            </a:r>
            <a:r>
              <a:rPr lang="en-US" sz="1100" dirty="0" err="1">
                <a:solidFill>
                  <a:schemeClr val="tx1"/>
                </a:solidFill>
              </a:rPr>
              <a:t>Inkorten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inritconstructie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8" name="Bijschrift: lijn 17">
            <a:extLst>
              <a:ext uri="{FF2B5EF4-FFF2-40B4-BE49-F238E27FC236}">
                <a16:creationId xmlns:a16="http://schemas.microsoft.com/office/drawing/2014/main" id="{51239ED0-E47B-2AA0-5868-1C03CFF10686}"/>
              </a:ext>
            </a:extLst>
          </p:cNvPr>
          <p:cNvSpPr/>
          <p:nvPr/>
        </p:nvSpPr>
        <p:spPr>
          <a:xfrm>
            <a:off x="6921983" y="1710892"/>
            <a:ext cx="1324168" cy="692872"/>
          </a:xfrm>
          <a:prstGeom prst="borderCallout1">
            <a:avLst>
              <a:gd name="adj1" fmla="val 223061"/>
              <a:gd name="adj2" fmla="val -140776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13. </a:t>
            </a:r>
            <a:r>
              <a:rPr lang="en-US" sz="1100" dirty="0" err="1">
                <a:solidFill>
                  <a:schemeClr val="tx1"/>
                </a:solidFill>
              </a:rPr>
              <a:t>Putdeksels</a:t>
            </a:r>
            <a:r>
              <a:rPr lang="en-US" sz="1100" dirty="0">
                <a:solidFill>
                  <a:schemeClr val="tx1"/>
                </a:solidFill>
              </a:rPr>
              <a:t> HWA-</a:t>
            </a:r>
            <a:r>
              <a:rPr lang="en-US" sz="1100" dirty="0" err="1">
                <a:solidFill>
                  <a:schemeClr val="tx1"/>
                </a:solidFill>
              </a:rPr>
              <a:t>riool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vervangen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voor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roostersdeksels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19" name="Bijschrift: lijn 18">
            <a:extLst>
              <a:ext uri="{FF2B5EF4-FFF2-40B4-BE49-F238E27FC236}">
                <a16:creationId xmlns:a16="http://schemas.microsoft.com/office/drawing/2014/main" id="{77413558-9859-596D-A937-DCAB52BCBDA4}"/>
              </a:ext>
            </a:extLst>
          </p:cNvPr>
          <p:cNvSpPr/>
          <p:nvPr/>
        </p:nvSpPr>
        <p:spPr>
          <a:xfrm>
            <a:off x="7584067" y="4767984"/>
            <a:ext cx="1324168" cy="690707"/>
          </a:xfrm>
          <a:prstGeom prst="borderCallout1">
            <a:avLst>
              <a:gd name="adj1" fmla="val 170105"/>
              <a:gd name="adj2" fmla="val -73851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15. Extra afvoer </a:t>
            </a:r>
            <a:r>
              <a:rPr lang="en-US" sz="1100" dirty="0" err="1">
                <a:solidFill>
                  <a:schemeClr val="tx1"/>
                </a:solidFill>
              </a:rPr>
              <a:t>realiseren</a:t>
            </a:r>
            <a:r>
              <a:rPr lang="en-US" sz="1100" dirty="0">
                <a:solidFill>
                  <a:schemeClr val="tx1"/>
                </a:solidFill>
              </a:rPr>
              <a:t> (</a:t>
            </a:r>
            <a:r>
              <a:rPr lang="en-US" sz="1100" dirty="0" err="1">
                <a:solidFill>
                  <a:schemeClr val="tx1"/>
                </a:solidFill>
              </a:rPr>
              <a:t>Sibbergrub</a:t>
            </a:r>
            <a:r>
              <a:rPr lang="en-US" sz="1100" dirty="0">
                <a:solidFill>
                  <a:schemeClr val="tx1"/>
                </a:solidFill>
              </a:rPr>
              <a:t> &gt; </a:t>
            </a:r>
            <a:r>
              <a:rPr lang="en-US" sz="1100" dirty="0" err="1">
                <a:solidFill>
                  <a:schemeClr val="tx1"/>
                </a:solidFill>
              </a:rPr>
              <a:t>visvijver</a:t>
            </a:r>
            <a:r>
              <a:rPr lang="en-US" sz="1100" dirty="0">
                <a:solidFill>
                  <a:schemeClr val="tx1"/>
                </a:solidFill>
              </a:rPr>
              <a:t>)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20" name="Bijschrift: lijn 19">
            <a:extLst>
              <a:ext uri="{FF2B5EF4-FFF2-40B4-BE49-F238E27FC236}">
                <a16:creationId xmlns:a16="http://schemas.microsoft.com/office/drawing/2014/main" id="{584E4B50-6664-6CDB-6F46-0E95F1752B3A}"/>
              </a:ext>
            </a:extLst>
          </p:cNvPr>
          <p:cNvSpPr/>
          <p:nvPr/>
        </p:nvSpPr>
        <p:spPr>
          <a:xfrm>
            <a:off x="7884878" y="2432521"/>
            <a:ext cx="1563921" cy="769503"/>
          </a:xfrm>
          <a:prstGeom prst="borderCallout1">
            <a:avLst>
              <a:gd name="adj1" fmla="val 125777"/>
              <a:gd name="adj2" fmla="val -206098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14. </a:t>
            </a:r>
            <a:r>
              <a:rPr lang="en-US" sz="1100" dirty="0" err="1">
                <a:solidFill>
                  <a:schemeClr val="tx1"/>
                </a:solidFill>
              </a:rPr>
              <a:t>Riool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Verbinding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realiseren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Muntstraat</a:t>
            </a:r>
            <a:r>
              <a:rPr lang="en-US" sz="1100" dirty="0">
                <a:solidFill>
                  <a:schemeClr val="tx1"/>
                </a:solidFill>
              </a:rPr>
              <a:t> - </a:t>
            </a:r>
            <a:r>
              <a:rPr lang="en-US" sz="1100" dirty="0" err="1">
                <a:solidFill>
                  <a:schemeClr val="tx1"/>
                </a:solidFill>
              </a:rPr>
              <a:t>Kerkstraat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21" name="Bijschrift: lijn 20">
            <a:extLst>
              <a:ext uri="{FF2B5EF4-FFF2-40B4-BE49-F238E27FC236}">
                <a16:creationId xmlns:a16="http://schemas.microsoft.com/office/drawing/2014/main" id="{4D576E47-8854-49CE-7646-F772C2865DF6}"/>
              </a:ext>
            </a:extLst>
          </p:cNvPr>
          <p:cNvSpPr/>
          <p:nvPr/>
        </p:nvSpPr>
        <p:spPr>
          <a:xfrm flipH="1">
            <a:off x="3216707" y="184348"/>
            <a:ext cx="1324168" cy="712534"/>
          </a:xfrm>
          <a:prstGeom prst="borderCallout1">
            <a:avLst>
              <a:gd name="adj1" fmla="val 413077"/>
              <a:gd name="adj2" fmla="val 2527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9b. Extra water </a:t>
            </a:r>
            <a:r>
              <a:rPr lang="en-US" sz="1100" dirty="0" err="1">
                <a:solidFill>
                  <a:schemeClr val="tx1"/>
                </a:solidFill>
              </a:rPr>
              <a:t>afvang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Wilhelminalaan</a:t>
            </a:r>
            <a:r>
              <a:rPr lang="en-US" sz="1100" dirty="0">
                <a:solidFill>
                  <a:schemeClr val="tx1"/>
                </a:solidFill>
              </a:rPr>
              <a:t> – </a:t>
            </a:r>
            <a:r>
              <a:rPr lang="en-US" sz="1100" dirty="0" err="1">
                <a:solidFill>
                  <a:schemeClr val="tx1"/>
                </a:solidFill>
              </a:rPr>
              <a:t>vijver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Halderpark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22" name="Bijschrift: lijn 21">
            <a:extLst>
              <a:ext uri="{FF2B5EF4-FFF2-40B4-BE49-F238E27FC236}">
                <a16:creationId xmlns:a16="http://schemas.microsoft.com/office/drawing/2014/main" id="{72837510-430E-1CF2-5516-294A6BF60CD5}"/>
              </a:ext>
            </a:extLst>
          </p:cNvPr>
          <p:cNvSpPr/>
          <p:nvPr/>
        </p:nvSpPr>
        <p:spPr>
          <a:xfrm>
            <a:off x="5658523" y="172134"/>
            <a:ext cx="1324167" cy="581891"/>
          </a:xfrm>
          <a:prstGeom prst="borderCallout1">
            <a:avLst>
              <a:gd name="adj1" fmla="val 566052"/>
              <a:gd name="adj2" fmla="val -66758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11. </a:t>
            </a:r>
            <a:r>
              <a:rPr lang="en-US" sz="1100" dirty="0" err="1">
                <a:solidFill>
                  <a:schemeClr val="tx1"/>
                </a:solidFill>
              </a:rPr>
              <a:t>Hoogtemeting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tbv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stroomrichting</a:t>
            </a:r>
            <a:r>
              <a:rPr lang="en-US" sz="1100" dirty="0">
                <a:solidFill>
                  <a:schemeClr val="tx1"/>
                </a:solidFill>
              </a:rPr>
              <a:t> hemelwater</a:t>
            </a:r>
            <a:endParaRPr lang="nl-NL" sz="1100" dirty="0">
              <a:solidFill>
                <a:schemeClr val="tx1"/>
              </a:solidFill>
            </a:endParaRPr>
          </a:p>
        </p:txBody>
      </p:sp>
      <p:pic>
        <p:nvPicPr>
          <p:cNvPr id="2050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DE8FDD94-9880-17A8-1AF3-A24A78746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561" y="347635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ijschrift: lijn 3">
            <a:extLst>
              <a:ext uri="{FF2B5EF4-FFF2-40B4-BE49-F238E27FC236}">
                <a16:creationId xmlns:a16="http://schemas.microsoft.com/office/drawing/2014/main" id="{F9DA10F0-3651-D581-5631-E334E44B1CE1}"/>
              </a:ext>
            </a:extLst>
          </p:cNvPr>
          <p:cNvSpPr/>
          <p:nvPr/>
        </p:nvSpPr>
        <p:spPr>
          <a:xfrm>
            <a:off x="6178609" y="3274364"/>
            <a:ext cx="1119261" cy="655347"/>
          </a:xfrm>
          <a:prstGeom prst="borderCallout1">
            <a:avLst>
              <a:gd name="adj1" fmla="val 17685"/>
              <a:gd name="adj2" fmla="val -102101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16. </a:t>
            </a:r>
            <a:r>
              <a:rPr lang="en-US" sz="1100" dirty="0" err="1">
                <a:solidFill>
                  <a:schemeClr val="tx1"/>
                </a:solidFill>
              </a:rPr>
              <a:t>Aanbrengen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kelder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doorvoeren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6" name="Bijschrift: lijn 5">
            <a:extLst>
              <a:ext uri="{FF2B5EF4-FFF2-40B4-BE49-F238E27FC236}">
                <a16:creationId xmlns:a16="http://schemas.microsoft.com/office/drawing/2014/main" id="{F4B0EE5A-9286-66CF-0B61-50F59349C9A1}"/>
              </a:ext>
            </a:extLst>
          </p:cNvPr>
          <p:cNvSpPr/>
          <p:nvPr/>
        </p:nvSpPr>
        <p:spPr>
          <a:xfrm>
            <a:off x="6137304" y="4082040"/>
            <a:ext cx="1201870" cy="581891"/>
          </a:xfrm>
          <a:prstGeom prst="borderCallout1">
            <a:avLst>
              <a:gd name="adj1" fmla="val -181818"/>
              <a:gd name="adj2" fmla="val -73644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17. </a:t>
            </a:r>
            <a:r>
              <a:rPr lang="en-US" sz="1100" dirty="0" err="1">
                <a:solidFill>
                  <a:schemeClr val="tx1"/>
                </a:solidFill>
              </a:rPr>
              <a:t>Vergroenen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Bogaardlaan</a:t>
            </a:r>
            <a:endParaRPr lang="nl-NL" sz="1100" dirty="0">
              <a:solidFill>
                <a:schemeClr val="tx1"/>
              </a:solidFill>
            </a:endParaRPr>
          </a:p>
        </p:txBody>
      </p:sp>
      <p:sp>
        <p:nvSpPr>
          <p:cNvPr id="2" name="Bijschrift: lijn 1">
            <a:extLst>
              <a:ext uri="{FF2B5EF4-FFF2-40B4-BE49-F238E27FC236}">
                <a16:creationId xmlns:a16="http://schemas.microsoft.com/office/drawing/2014/main" id="{0711BEF7-5056-3F7D-57A4-8082FFB0B31C}"/>
              </a:ext>
            </a:extLst>
          </p:cNvPr>
          <p:cNvSpPr/>
          <p:nvPr/>
        </p:nvSpPr>
        <p:spPr>
          <a:xfrm>
            <a:off x="5257255" y="4903687"/>
            <a:ext cx="1161986" cy="690707"/>
          </a:xfrm>
          <a:prstGeom prst="borderCallout1">
            <a:avLst>
              <a:gd name="adj1" fmla="val -27671"/>
              <a:gd name="adj2" fmla="val -52519"/>
              <a:gd name="adj3" fmla="val 73388"/>
              <a:gd name="adj4" fmla="val 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>
                <a:solidFill>
                  <a:schemeClr val="tx1"/>
                </a:solidFill>
              </a:rPr>
              <a:t>18. </a:t>
            </a:r>
            <a:r>
              <a:rPr lang="en-US" sz="1100" dirty="0" err="1">
                <a:solidFill>
                  <a:schemeClr val="tx1"/>
                </a:solidFill>
              </a:rPr>
              <a:t>Vertraagd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afvoeren</a:t>
            </a:r>
            <a:r>
              <a:rPr lang="en-US" sz="1100" dirty="0">
                <a:solidFill>
                  <a:schemeClr val="tx1"/>
                </a:solidFill>
              </a:rPr>
              <a:t> </a:t>
            </a:r>
            <a:r>
              <a:rPr lang="en-US" sz="1100" dirty="0" err="1">
                <a:solidFill>
                  <a:schemeClr val="tx1"/>
                </a:solidFill>
              </a:rPr>
              <a:t>regenwater</a:t>
            </a:r>
            <a:endParaRPr lang="nl-NL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5894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47E62-B7C7-0011-1746-17D917E2A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Vergroenen</a:t>
            </a:r>
            <a:r>
              <a:rPr lang="en-US" dirty="0"/>
              <a:t> </a:t>
            </a:r>
            <a:r>
              <a:rPr lang="en-US" dirty="0" err="1"/>
              <a:t>Bogaardlaan</a:t>
            </a:r>
            <a:r>
              <a:rPr lang="en-US" dirty="0"/>
              <a:t> </a:t>
            </a:r>
            <a:br>
              <a:rPr lang="en-US" dirty="0"/>
            </a:br>
            <a:r>
              <a:rPr lang="en-US" sz="2800" dirty="0" err="1"/>
              <a:t>afkoppelen</a:t>
            </a:r>
            <a:r>
              <a:rPr lang="en-US" sz="2800" dirty="0"/>
              <a:t> hemelwater  / </a:t>
            </a:r>
            <a:r>
              <a:rPr lang="en-US" sz="2800" dirty="0" err="1"/>
              <a:t>vergroenen</a:t>
            </a:r>
            <a:r>
              <a:rPr lang="en-US" sz="2800" dirty="0"/>
              <a:t> / </a:t>
            </a:r>
            <a:r>
              <a:rPr lang="en-US" sz="2800" dirty="0" err="1"/>
              <a:t>onderhoud</a:t>
            </a: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8BB68E0-C8B8-6F55-1F04-2E10859FAA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91097" y="1819610"/>
            <a:ext cx="6676480" cy="4351338"/>
          </a:xfrm>
        </p:spPr>
      </p:pic>
      <p:pic>
        <p:nvPicPr>
          <p:cNvPr id="4099" name="Picture 3">
            <a:extLst>
              <a:ext uri="{FF2B5EF4-FFF2-40B4-BE49-F238E27FC236}">
                <a16:creationId xmlns:a16="http://schemas.microsoft.com/office/drawing/2014/main" id="{96D0133E-2028-2074-E233-57C9FD1F9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3" y="2365938"/>
            <a:ext cx="5210831" cy="3805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CC0DDDE-E6F2-5113-6321-F85B5CA3A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5544" y="425026"/>
            <a:ext cx="3042034" cy="360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9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F6B066-4D9C-A39A-7BF5-991C7C93F2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Extra hemelwater afvoer </a:t>
            </a:r>
            <a:r>
              <a:rPr lang="en-US" sz="4400" dirty="0" err="1">
                <a:solidFill>
                  <a:schemeClr val="tx1"/>
                </a:solidFill>
              </a:rPr>
              <a:t>parkeerplaats</a:t>
            </a:r>
            <a:r>
              <a:rPr lang="en-US" sz="4400" dirty="0">
                <a:solidFill>
                  <a:schemeClr val="tx1"/>
                </a:solidFill>
              </a:rPr>
              <a:t>  Wilheminalaan nr 41 </a:t>
            </a:r>
            <a:br>
              <a:rPr lang="en-US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3E383FA4-6EA0-F437-CC96-25147D83A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1333" y="2009303"/>
            <a:ext cx="7489575" cy="4351338"/>
          </a:xfrm>
        </p:spPr>
      </p:pic>
      <p:pic>
        <p:nvPicPr>
          <p:cNvPr id="3074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8232BF73-5C54-624C-8C7A-8BF7C6AE5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1263" y="120066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2BD8E1AB-A1F5-4A23-BFCC-80528F65F8D2" descr="IMG_0881.jpg">
            <a:extLst>
              <a:ext uri="{FF2B5EF4-FFF2-40B4-BE49-F238E27FC236}">
                <a16:creationId xmlns:a16="http://schemas.microsoft.com/office/drawing/2014/main" id="{C3A1171F-AEF5-BDE1-B68B-96180C2E9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28" y="2005433"/>
            <a:ext cx="2455536" cy="327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AA5B28CE-226E-7EB5-F623-637E03935E06}"/>
              </a:ext>
            </a:extLst>
          </p:cNvPr>
          <p:cNvSpPr txBox="1"/>
          <p:nvPr/>
        </p:nvSpPr>
        <p:spPr>
          <a:xfrm>
            <a:off x="479759" y="1472380"/>
            <a:ext cx="60970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dirty="0" err="1"/>
              <a:t>Afgestemd</a:t>
            </a:r>
            <a:r>
              <a:rPr lang="en-US" dirty="0"/>
              <a:t> met Waterschap Limburg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0E1E03C-74C4-E600-DC55-3F0A25D7F52A}"/>
              </a:ext>
            </a:extLst>
          </p:cNvPr>
          <p:cNvSpPr txBox="1"/>
          <p:nvPr/>
        </p:nvSpPr>
        <p:spPr>
          <a:xfrm>
            <a:off x="955006" y="5279481"/>
            <a:ext cx="60970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bestaande doorvoer Geul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err="1">
                <a:solidFill>
                  <a:schemeClr val="tx1"/>
                </a:solidFill>
              </a:rPr>
              <a:t>gebruiken</a:t>
            </a:r>
            <a:r>
              <a:rPr lang="en-US" sz="1800" dirty="0">
                <a:solidFill>
                  <a:schemeClr val="tx1"/>
                </a:solidFill>
              </a:rPr>
              <a:t> om hemelwater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 err="1">
                <a:solidFill>
                  <a:schemeClr val="tx1"/>
                </a:solidFill>
              </a:rPr>
              <a:t>af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te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voeren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2539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B1026F-3110-A23A-B6EF-6C78142C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</a:t>
            </a:r>
            <a:r>
              <a:rPr lang="en-US" sz="4400" dirty="0" err="1">
                <a:solidFill>
                  <a:schemeClr val="tx1"/>
                </a:solidFill>
              </a:rPr>
              <a:t>erinrichten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dirty="0" err="1"/>
              <a:t>parkeer</a:t>
            </a:r>
            <a:r>
              <a:rPr lang="en-US" sz="4400" dirty="0" err="1">
                <a:solidFill>
                  <a:schemeClr val="tx1"/>
                </a:solidFill>
              </a:rPr>
              <a:t>plaats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brandweer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3200" dirty="0">
                <a:solidFill>
                  <a:schemeClr val="tx1"/>
                </a:solidFill>
              </a:rPr>
              <a:t>(</a:t>
            </a:r>
            <a:r>
              <a:rPr lang="en-US" sz="2000" dirty="0">
                <a:solidFill>
                  <a:schemeClr val="tx1"/>
                </a:solidFill>
              </a:rPr>
              <a:t>bestaande doorvoer Geul)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4BB62-309E-F472-DF1B-FF784A4D96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Locatie</a:t>
            </a:r>
            <a:r>
              <a:rPr lang="en-US" dirty="0"/>
              <a:t>: </a:t>
            </a:r>
            <a:r>
              <a:rPr lang="en-US" dirty="0" err="1"/>
              <a:t>Oranjelaan</a:t>
            </a:r>
            <a:r>
              <a:rPr lang="en-US" dirty="0"/>
              <a:t> 47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Probleem</a:t>
            </a:r>
            <a:r>
              <a:rPr lang="en-US" dirty="0"/>
              <a:t>:</a:t>
            </a:r>
          </a:p>
          <a:p>
            <a:pPr lvl="1"/>
            <a:r>
              <a:rPr lang="en-US" dirty="0" err="1"/>
              <a:t>Parkeerplaats</a:t>
            </a:r>
            <a:r>
              <a:rPr lang="en-US" dirty="0"/>
              <a:t> </a:t>
            </a:r>
            <a:r>
              <a:rPr lang="en-US" dirty="0" err="1"/>
              <a:t>overstroomd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geringe</a:t>
            </a:r>
            <a:r>
              <a:rPr lang="en-US" dirty="0"/>
              <a:t> </a:t>
            </a:r>
            <a:r>
              <a:rPr lang="en-US" dirty="0" err="1"/>
              <a:t>bui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Kazerne </a:t>
            </a:r>
            <a:r>
              <a:rPr lang="en-US" dirty="0" err="1"/>
              <a:t>staat</a:t>
            </a:r>
            <a:r>
              <a:rPr lang="en-US" dirty="0"/>
              <a:t> blank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hevige</a:t>
            </a:r>
            <a:r>
              <a:rPr lang="en-US" dirty="0"/>
              <a:t> </a:t>
            </a:r>
            <a:r>
              <a:rPr lang="en-US" dirty="0" err="1"/>
              <a:t>regenval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Kazerne is </a:t>
            </a:r>
            <a:r>
              <a:rPr lang="en-US" dirty="0" err="1"/>
              <a:t>niet</a:t>
            </a:r>
            <a:r>
              <a:rPr lang="en-US" dirty="0"/>
              <a:t> </a:t>
            </a:r>
            <a:r>
              <a:rPr lang="en-US" dirty="0" err="1"/>
              <a:t>bereikbaar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opgeroepen</a:t>
            </a:r>
            <a:r>
              <a:rPr lang="en-US" dirty="0"/>
              <a:t> </a:t>
            </a:r>
            <a:r>
              <a:rPr lang="en-US" dirty="0" err="1"/>
              <a:t>brandweer</a:t>
            </a:r>
            <a:r>
              <a:rPr lang="en-US" dirty="0"/>
              <a:t>.</a:t>
            </a:r>
          </a:p>
          <a:p>
            <a:pPr lvl="1"/>
            <a:r>
              <a:rPr lang="en-US" dirty="0" err="1"/>
              <a:t>Parkeergarage</a:t>
            </a:r>
            <a:r>
              <a:rPr lang="en-US" dirty="0"/>
              <a:t> </a:t>
            </a:r>
            <a:r>
              <a:rPr lang="en-US" dirty="0" err="1"/>
              <a:t>appartementen</a:t>
            </a:r>
            <a:r>
              <a:rPr lang="en-US" dirty="0"/>
              <a:t> 14-40 </a:t>
            </a:r>
            <a:r>
              <a:rPr lang="en-US" dirty="0" err="1"/>
              <a:t>loopt</a:t>
            </a:r>
            <a:r>
              <a:rPr lang="en-US" dirty="0"/>
              <a:t> </a:t>
            </a:r>
            <a:r>
              <a:rPr lang="en-US" dirty="0" err="1"/>
              <a:t>onder</a:t>
            </a:r>
            <a:r>
              <a:rPr lang="en-US" dirty="0"/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098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BAEAC756-85B7-D788-3095-E646C4FD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52" y="366713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B69F37A-C509-58DE-32AC-447C5BC63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6433" y="1179889"/>
            <a:ext cx="4117672" cy="25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8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C2BB1F5-1069-4200-73EF-B838F25A2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896" y="2307379"/>
            <a:ext cx="3155165" cy="418549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EB1026F-3110-A23A-B6EF-6C78142CF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tx1"/>
                </a:solidFill>
              </a:rPr>
              <a:t>Herinrichten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parkeerplaats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brandweer</a:t>
            </a:r>
            <a:br>
              <a:rPr lang="en-US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384BB62-309E-F472-DF1B-FF784A4D9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7553"/>
            <a:ext cx="10515600" cy="4539410"/>
          </a:xfrm>
        </p:spPr>
        <p:txBody>
          <a:bodyPr>
            <a:normAutofit/>
          </a:bodyPr>
          <a:lstStyle/>
          <a:p>
            <a:r>
              <a:rPr lang="en-US" dirty="0" err="1"/>
              <a:t>Oplossing</a:t>
            </a:r>
            <a:r>
              <a:rPr lang="en-US" dirty="0"/>
              <a:t>: </a:t>
            </a:r>
            <a:r>
              <a:rPr lang="en-US" dirty="0" err="1"/>
              <a:t>helling</a:t>
            </a:r>
            <a:r>
              <a:rPr lang="en-US" dirty="0"/>
              <a:t> van de </a:t>
            </a:r>
            <a:r>
              <a:rPr lang="en-US" dirty="0" err="1"/>
              <a:t>parkeerplaats</a:t>
            </a:r>
            <a:r>
              <a:rPr lang="en-US" dirty="0"/>
              <a:t> </a:t>
            </a:r>
            <a:r>
              <a:rPr lang="en-US" dirty="0" err="1"/>
              <a:t>omdraaien</a:t>
            </a:r>
            <a:r>
              <a:rPr lang="en-US" dirty="0"/>
              <a:t> </a:t>
            </a:r>
            <a:r>
              <a:rPr lang="en-US" dirty="0" err="1"/>
              <a:t>zodat</a:t>
            </a:r>
            <a:r>
              <a:rPr lang="en-US" dirty="0"/>
              <a:t> het water via </a:t>
            </a:r>
            <a:r>
              <a:rPr lang="en-US" dirty="0" err="1"/>
              <a:t>een</a:t>
            </a:r>
            <a:r>
              <a:rPr lang="en-US" dirty="0"/>
              <a:t> put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bestaande doorvoer </a:t>
            </a:r>
            <a:r>
              <a:rPr lang="en-US" dirty="0" err="1"/>
              <a:t>stroomt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r>
              <a:rPr lang="en-US" dirty="0"/>
              <a:t>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098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BAEAC756-85B7-D788-3095-E646C4FD46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852" y="366713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D47DB59B-8F12-4944-8A3D-500DBDA3FAAA" descr="IMG_0880.jpg">
            <a:extLst>
              <a:ext uri="{FF2B5EF4-FFF2-40B4-BE49-F238E27FC236}">
                <a16:creationId xmlns:a16="http://schemas.microsoft.com/office/drawing/2014/main" id="{D86DB000-E049-8FFB-05BE-04DB7BB93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046" y="2488203"/>
            <a:ext cx="2885037" cy="384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4CDB882-A802-ED12-8524-C9AF656EB378}"/>
              </a:ext>
            </a:extLst>
          </p:cNvPr>
          <p:cNvSpPr txBox="1"/>
          <p:nvPr/>
        </p:nvSpPr>
        <p:spPr>
          <a:xfrm>
            <a:off x="7894475" y="6365641"/>
            <a:ext cx="60970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(</a:t>
            </a:r>
            <a:r>
              <a:rPr lang="en-US" sz="1800" dirty="0">
                <a:solidFill>
                  <a:schemeClr val="tx1"/>
                </a:solidFill>
              </a:rPr>
              <a:t>bestaande doorvoer Geul)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34546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4C3CC2-47DB-2F4F-E89E-BE194E2B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tx1"/>
                </a:solidFill>
              </a:rPr>
              <a:t>Aanpassen</a:t>
            </a:r>
            <a:r>
              <a:rPr lang="en-US" sz="4400" dirty="0"/>
              <a:t> </a:t>
            </a:r>
            <a:r>
              <a:rPr lang="en-US" sz="4400" dirty="0" err="1">
                <a:solidFill>
                  <a:schemeClr val="tx1"/>
                </a:solidFill>
              </a:rPr>
              <a:t>mindervalide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oversteek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021A438-0B0F-B636-19F0-0F6AB78D0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E8DD612A-7D33-F3BD-C7B7-1B230CD11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951" y="1825625"/>
            <a:ext cx="7824097" cy="4351338"/>
          </a:xfrm>
          <a:prstGeom prst="rect">
            <a:avLst/>
          </a:prstGeom>
        </p:spPr>
      </p:pic>
      <p:pic>
        <p:nvPicPr>
          <p:cNvPr id="5122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DAAB6078-A624-3FD9-59E0-80C017D5AA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5" y="282492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81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56264D1-5529-346B-7FD9-F18EF9260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2201" y="3405035"/>
            <a:ext cx="4338641" cy="2998699"/>
          </a:xfr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3D3A7C9-BE12-14EC-474B-07C8AED45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002" y="2113695"/>
            <a:ext cx="3242207" cy="429003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2832971C-316D-F812-C60A-035BBE2CC0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88" y="3405035"/>
            <a:ext cx="2773947" cy="2998699"/>
          </a:xfrm>
          <a:prstGeom prst="rect">
            <a:avLst/>
          </a:prstGeom>
        </p:spPr>
      </p:pic>
      <p:sp>
        <p:nvSpPr>
          <p:cNvPr id="11" name="Titel 10">
            <a:extLst>
              <a:ext uri="{FF2B5EF4-FFF2-40B4-BE49-F238E27FC236}">
                <a16:creationId xmlns:a16="http://schemas.microsoft.com/office/drawing/2014/main" id="{919C0100-7FCA-2158-2C53-9BCA7E435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tx1"/>
                </a:solidFill>
              </a:rPr>
              <a:t>Ophalen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verzakte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banden</a:t>
            </a:r>
            <a:br>
              <a:rPr lang="nl-NL" sz="4400" dirty="0">
                <a:solidFill>
                  <a:schemeClr val="tx1"/>
                </a:solidFill>
              </a:rPr>
            </a:br>
            <a:r>
              <a:rPr lang="nl-NL" sz="2800" dirty="0">
                <a:solidFill>
                  <a:schemeClr val="tx1"/>
                </a:solidFill>
              </a:rPr>
              <a:t>Grendelplein</a:t>
            </a:r>
            <a:endParaRPr lang="nl-NL" dirty="0"/>
          </a:p>
        </p:txBody>
      </p:sp>
      <p:pic>
        <p:nvPicPr>
          <p:cNvPr id="6150" name="Picture 6" descr="Cijfers, logo en gemeentevlag - Gemeente Valkenburg aan de Geul">
            <a:extLst>
              <a:ext uri="{FF2B5EF4-FFF2-40B4-BE49-F238E27FC236}">
                <a16:creationId xmlns:a16="http://schemas.microsoft.com/office/drawing/2014/main" id="{EF9EE88C-7DEE-2AAA-5825-7A28A04A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134" y="366713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5B1392AB-6DB5-57A4-A2B6-38BCC1C29568}"/>
              </a:ext>
            </a:extLst>
          </p:cNvPr>
          <p:cNvSpPr txBox="1"/>
          <p:nvPr/>
        </p:nvSpPr>
        <p:spPr>
          <a:xfrm>
            <a:off x="795588" y="1827086"/>
            <a:ext cx="6097002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/>
              <a:t>Herstellen</a:t>
            </a:r>
            <a:r>
              <a:rPr lang="en-US" sz="2000" dirty="0"/>
              <a:t> van het </a:t>
            </a:r>
            <a:r>
              <a:rPr lang="en-US" sz="2000" dirty="0" err="1"/>
              <a:t>zicht</a:t>
            </a:r>
            <a:r>
              <a:rPr lang="en-US" sz="2000" dirty="0"/>
              <a:t> </a:t>
            </a:r>
            <a:r>
              <a:rPr lang="en-US" sz="2000" dirty="0" err="1"/>
              <a:t>aan</a:t>
            </a:r>
            <a:r>
              <a:rPr lang="en-US" sz="2000" dirty="0"/>
              <a:t> de </a:t>
            </a:r>
            <a:r>
              <a:rPr lang="en-US" sz="2000" dirty="0" err="1"/>
              <a:t>trottoirbanden</a:t>
            </a:r>
            <a:r>
              <a:rPr lang="en-US" sz="2000" dirty="0"/>
              <a:t> </a:t>
            </a:r>
            <a:r>
              <a:rPr lang="en-US" sz="2000" dirty="0" err="1"/>
              <a:t>zodat</a:t>
            </a:r>
            <a:r>
              <a:rPr lang="en-US" sz="2000" dirty="0"/>
              <a:t> de </a:t>
            </a:r>
            <a:r>
              <a:rPr lang="en-US" sz="2000" dirty="0" err="1"/>
              <a:t>weg</a:t>
            </a:r>
            <a:r>
              <a:rPr lang="en-US" sz="2000" dirty="0"/>
              <a:t> </a:t>
            </a:r>
            <a:r>
              <a:rPr lang="en-US" sz="2000" dirty="0" err="1"/>
              <a:t>beter</a:t>
            </a:r>
            <a:r>
              <a:rPr lang="en-US" sz="2000" dirty="0"/>
              <a:t> </a:t>
            </a:r>
            <a:r>
              <a:rPr lang="en-US" sz="2000" dirty="0" err="1"/>
              <a:t>watervoerend</a:t>
            </a:r>
            <a:r>
              <a:rPr lang="en-US" sz="2000" dirty="0"/>
              <a:t> </a:t>
            </a:r>
            <a:r>
              <a:rPr lang="en-US" sz="2000" dirty="0" err="1"/>
              <a:t>wordt</a:t>
            </a:r>
            <a:r>
              <a:rPr lang="en-US" sz="2000" dirty="0"/>
              <a:t>.</a:t>
            </a:r>
          </a:p>
          <a:p>
            <a:r>
              <a:rPr lang="nl-NL" dirty="0"/>
              <a:t>Het water zal via de Wilhelminalaan en het Den </a:t>
            </a:r>
            <a:r>
              <a:rPr lang="nl-NL" dirty="0" err="1"/>
              <a:t>Halderpark</a:t>
            </a:r>
            <a:r>
              <a:rPr lang="nl-NL" dirty="0"/>
              <a:t> geloosd worden via de bestaande overstort in de Geul.</a:t>
            </a:r>
          </a:p>
        </p:txBody>
      </p:sp>
    </p:spTree>
    <p:extLst>
      <p:ext uri="{BB962C8B-B14F-4D97-AF65-F5344CB8AC3E}">
        <p14:creationId xmlns:p14="http://schemas.microsoft.com/office/powerpoint/2010/main" val="40482014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55D6D-5900-7B9F-8841-A35389360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tx1"/>
                </a:solidFill>
              </a:rPr>
              <a:t>Inkorten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inritconstructie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27C93C4-6640-646C-16F2-8ED4D2EBD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2855"/>
            <a:ext cx="12192000" cy="3712290"/>
          </a:xfrm>
          <a:prstGeom prst="rect">
            <a:avLst/>
          </a:prstGeom>
        </p:spPr>
      </p:pic>
      <p:pic>
        <p:nvPicPr>
          <p:cNvPr id="7170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72626602-CF10-97AA-886B-4819424B49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1725" y="65924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014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C4726-AB8C-2C16-13D0-7B9EE118F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>
                <a:solidFill>
                  <a:schemeClr val="tx1"/>
                </a:solidFill>
              </a:rPr>
              <a:t>Aanpassen</a:t>
            </a:r>
            <a:r>
              <a:rPr lang="en-US" sz="4400" dirty="0"/>
              <a:t> </a:t>
            </a:r>
            <a:r>
              <a:rPr lang="en-US" sz="4400" dirty="0" err="1">
                <a:solidFill>
                  <a:schemeClr val="tx1"/>
                </a:solidFill>
              </a:rPr>
              <a:t>bushalte</a:t>
            </a:r>
            <a:r>
              <a:rPr lang="en-US" sz="4400" dirty="0"/>
              <a:t> </a:t>
            </a:r>
            <a:r>
              <a:rPr lang="en-US" sz="4400" dirty="0" err="1">
                <a:solidFill>
                  <a:schemeClr val="tx1"/>
                </a:solidFill>
              </a:rPr>
              <a:t>Blokbreker</a:t>
            </a:r>
            <a:br>
              <a:rPr lang="nl-NL" sz="4400" dirty="0">
                <a:solidFill>
                  <a:schemeClr val="tx1"/>
                </a:solidFill>
              </a:rPr>
            </a:br>
            <a:endParaRPr lang="nl-NL" dirty="0"/>
          </a:p>
        </p:txBody>
      </p:sp>
      <p:pic>
        <p:nvPicPr>
          <p:cNvPr id="8194" name="Picture 2" descr="Cijfers, logo en gemeentevlag - Gemeente Valkenburg aan de Geul">
            <a:extLst>
              <a:ext uri="{FF2B5EF4-FFF2-40B4-BE49-F238E27FC236}">
                <a16:creationId xmlns:a16="http://schemas.microsoft.com/office/drawing/2014/main" id="{83188063-BCA5-BB00-A998-C42326FDE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7279" y="366713"/>
            <a:ext cx="136207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jdelijke aanduiding voor inhoud 2">
            <a:extLst>
              <a:ext uri="{FF2B5EF4-FFF2-40B4-BE49-F238E27FC236}">
                <a16:creationId xmlns:a16="http://schemas.microsoft.com/office/drawing/2014/main" id="{193B235F-0647-48DB-3107-DE7ECD3D6F9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Locatie</a:t>
            </a:r>
            <a:r>
              <a:rPr lang="en-US" dirty="0"/>
              <a:t>: </a:t>
            </a:r>
            <a:r>
              <a:rPr lang="en-US" dirty="0" err="1"/>
              <a:t>Cauberg</a:t>
            </a:r>
            <a:r>
              <a:rPr lang="en-US" dirty="0"/>
              <a:t> 2</a:t>
            </a:r>
          </a:p>
          <a:p>
            <a:r>
              <a:rPr lang="en-US" dirty="0" err="1"/>
              <a:t>Probleem</a:t>
            </a:r>
            <a:r>
              <a:rPr lang="en-US" dirty="0"/>
              <a:t>: </a:t>
            </a:r>
            <a:r>
              <a:rPr lang="en-US" dirty="0" err="1"/>
              <a:t>Parkeerplaats</a:t>
            </a:r>
            <a:r>
              <a:rPr lang="en-US" dirty="0"/>
              <a:t> </a:t>
            </a:r>
            <a:r>
              <a:rPr lang="en-US" dirty="0" err="1"/>
              <a:t>overstroomt</a:t>
            </a:r>
            <a:r>
              <a:rPr lang="en-US" dirty="0"/>
              <a:t> en water </a:t>
            </a:r>
            <a:r>
              <a:rPr lang="en-US" dirty="0" err="1"/>
              <a:t>loopt</a:t>
            </a:r>
            <a:r>
              <a:rPr lang="en-US" dirty="0"/>
              <a:t> </a:t>
            </a:r>
            <a:r>
              <a:rPr lang="en-US" dirty="0" err="1"/>
              <a:t>bij</a:t>
            </a:r>
            <a:r>
              <a:rPr lang="en-US" dirty="0"/>
              <a:t> de </a:t>
            </a:r>
            <a:r>
              <a:rPr lang="en-US" dirty="0" err="1"/>
              <a:t>Blokbreker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binnen</a:t>
            </a:r>
            <a:r>
              <a:rPr lang="en-US" dirty="0"/>
              <a:t>. </a:t>
            </a:r>
          </a:p>
          <a:p>
            <a:r>
              <a:rPr lang="en-US" dirty="0" err="1"/>
              <a:t>Oplossing</a:t>
            </a:r>
            <a:r>
              <a:rPr lang="en-US" dirty="0"/>
              <a:t>: </a:t>
            </a:r>
            <a:r>
              <a:rPr lang="en-US" dirty="0" err="1"/>
              <a:t>Ophalen</a:t>
            </a:r>
            <a:r>
              <a:rPr lang="en-US" dirty="0"/>
              <a:t> </a:t>
            </a:r>
            <a:r>
              <a:rPr lang="en-US" dirty="0" err="1"/>
              <a:t>bandenlijn</a:t>
            </a:r>
            <a:r>
              <a:rPr lang="en-US" dirty="0"/>
              <a:t> en </a:t>
            </a:r>
            <a:r>
              <a:rPr lang="en-US" dirty="0" err="1"/>
              <a:t>herstraten</a:t>
            </a:r>
            <a:endParaRPr lang="en-US" dirty="0"/>
          </a:p>
        </p:txBody>
      </p:sp>
      <p:pic>
        <p:nvPicPr>
          <p:cNvPr id="9" name="Tijdelijke aanduiding voor inhoud 8">
            <a:extLst>
              <a:ext uri="{FF2B5EF4-FFF2-40B4-BE49-F238E27FC236}">
                <a16:creationId xmlns:a16="http://schemas.microsoft.com/office/drawing/2014/main" id="{BAA0C0AD-02E3-AAB2-43D9-0DFA461FE9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02063" y="3743155"/>
            <a:ext cx="5051737" cy="2897023"/>
          </a:xfrm>
        </p:spPr>
      </p:pic>
    </p:spTree>
    <p:extLst>
      <p:ext uri="{BB962C8B-B14F-4D97-AF65-F5344CB8AC3E}">
        <p14:creationId xmlns:p14="http://schemas.microsoft.com/office/powerpoint/2010/main" val="44620912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17504</TotalTime>
  <Words>429</Words>
  <Application>Microsoft Office PowerPoint</Application>
  <PresentationFormat>Breedbeeld</PresentationFormat>
  <Paragraphs>63</Paragraphs>
  <Slides>20</Slides>
  <Notes>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Kantoorthema</vt:lpstr>
      <vt:lpstr>Acrobat Document</vt:lpstr>
      <vt:lpstr>Aanpak Hotspots hemelwater overlast</vt:lpstr>
      <vt:lpstr>PowerPoint-presentatie</vt:lpstr>
      <vt:lpstr>Extra hemelwater afvoer parkeerplaats  Wilheminalaan nr 41  </vt:lpstr>
      <vt:lpstr>Herinrichten parkeerplaats brandweer (bestaande doorvoer Geul)</vt:lpstr>
      <vt:lpstr>Herinrichten parkeerplaats brandweer </vt:lpstr>
      <vt:lpstr>Aanpassen mindervalide oversteek </vt:lpstr>
      <vt:lpstr>Ophalen verzakte banden Grendelplein</vt:lpstr>
      <vt:lpstr>Inkorten inritconstructie </vt:lpstr>
      <vt:lpstr>Aanpassen bushalte Blokbreker </vt:lpstr>
      <vt:lpstr> Aanbrengen extra Kolken bestaand HWA  riool </vt:lpstr>
      <vt:lpstr>Realiseren grind/zand afvang Rioolinstroom verstopt bij elke bui waardoor het water over de weg stroomt en niet volledig via de buffers</vt:lpstr>
      <vt:lpstr>Afstroom richting Drempelconstructie en lijngoten aanbrengen zodat het water richting  vijver Den Halderpark stroomt</vt:lpstr>
      <vt:lpstr>Extra water afvang Wilhelminalaan – vijver Halderpark </vt:lpstr>
      <vt:lpstr> Hoogtemeting tbv stroomrichting  hemelwater </vt:lpstr>
      <vt:lpstr>Plaatsen afsluiter  Put 1549</vt:lpstr>
      <vt:lpstr>Putdeksels HWA-riool vervangen door roostersdeksels  </vt:lpstr>
      <vt:lpstr>Riool Verbinding realiseren  Muntstraat - Kerkstraat </vt:lpstr>
      <vt:lpstr>Onderzoeken extra afvoer via  Oud-Valkenburgerweg  (Sibbergrub &gt; visvijver) </vt:lpstr>
      <vt:lpstr>Burgers adviseren over kleine maatregelen  b.v. Aanbrengen schotten, dicht maken kelder doorvoeren, verbetering ontluchting riool ect. </vt:lpstr>
      <vt:lpstr>Vergroenen Bogaardlaan  afkoppelen hemelwater  / vergroenen / onderhoud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Johan Pelzer</dc:creator>
  <cp:lastModifiedBy>Els Peeters</cp:lastModifiedBy>
  <cp:revision>27</cp:revision>
  <cp:lastPrinted>2023-10-26T12:31:53Z</cp:lastPrinted>
  <dcterms:created xsi:type="dcterms:W3CDTF">2023-09-01T07:00:03Z</dcterms:created>
  <dcterms:modified xsi:type="dcterms:W3CDTF">2023-10-26T12:33:00Z</dcterms:modified>
</cp:coreProperties>
</file>